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3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5">
  <p:sldMasterIdLst>
    <p:sldMasterId id="2147483669" r:id="rId1"/>
  </p:sldMasterIdLst>
  <p:notesMasterIdLst>
    <p:notesMasterId r:id="rId50"/>
  </p:notesMasterIdLst>
  <p:handoutMasterIdLst>
    <p:handoutMasterId r:id="rId51"/>
  </p:handoutMasterIdLst>
  <p:sldIdLst>
    <p:sldId id="713" r:id="rId2"/>
    <p:sldId id="1484" r:id="rId3"/>
    <p:sldId id="1506" r:id="rId4"/>
    <p:sldId id="1507" r:id="rId5"/>
    <p:sldId id="1508" r:id="rId6"/>
    <p:sldId id="1509" r:id="rId7"/>
    <p:sldId id="1483" r:id="rId8"/>
    <p:sldId id="1503" r:id="rId9"/>
    <p:sldId id="1504" r:id="rId10"/>
    <p:sldId id="1505" r:id="rId11"/>
    <p:sldId id="1512" r:id="rId12"/>
    <p:sldId id="721" r:id="rId13"/>
    <p:sldId id="1445" r:id="rId14"/>
    <p:sldId id="1453" r:id="rId15"/>
    <p:sldId id="1446" r:id="rId16"/>
    <p:sldId id="1447" r:id="rId17"/>
    <p:sldId id="1502" r:id="rId18"/>
    <p:sldId id="1448" r:id="rId19"/>
    <p:sldId id="1449" r:id="rId20"/>
    <p:sldId id="1450" r:id="rId21"/>
    <p:sldId id="1451" r:id="rId22"/>
    <p:sldId id="1454" r:id="rId23"/>
    <p:sldId id="1455" r:id="rId24"/>
    <p:sldId id="1456" r:id="rId25"/>
    <p:sldId id="1457" r:id="rId26"/>
    <p:sldId id="1458" r:id="rId27"/>
    <p:sldId id="1462" r:id="rId28"/>
    <p:sldId id="1463" r:id="rId29"/>
    <p:sldId id="1464" r:id="rId30"/>
    <p:sldId id="1465" r:id="rId31"/>
    <p:sldId id="1466" r:id="rId32"/>
    <p:sldId id="1467" r:id="rId33"/>
    <p:sldId id="1474" r:id="rId34"/>
    <p:sldId id="1475" r:id="rId35"/>
    <p:sldId id="1468" r:id="rId36"/>
    <p:sldId id="1469" r:id="rId37"/>
    <p:sldId id="1470" r:id="rId38"/>
    <p:sldId id="1471" r:id="rId39"/>
    <p:sldId id="1472" r:id="rId40"/>
    <p:sldId id="1473" r:id="rId41"/>
    <p:sldId id="1481" r:id="rId42"/>
    <p:sldId id="1476" r:id="rId43"/>
    <p:sldId id="1477" r:id="rId44"/>
    <p:sldId id="1510" r:id="rId45"/>
    <p:sldId id="1511" r:id="rId46"/>
    <p:sldId id="1478" r:id="rId47"/>
    <p:sldId id="1480" r:id="rId48"/>
    <p:sldId id="1134" r:id="rId49"/>
  </p:sldIdLst>
  <p:sldSz cx="9144000" cy="5143500" type="screen16x9"/>
  <p:notesSz cx="6797675" cy="9926638"/>
  <p:custDataLst>
    <p:tags r:id="rId52"/>
  </p:custData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48" autoAdjust="0"/>
    <p:restoredTop sz="94648"/>
  </p:normalViewPr>
  <p:slideViewPr>
    <p:cSldViewPr showGuides="1">
      <p:cViewPr varScale="1">
        <p:scale>
          <a:sx n="144" d="100"/>
          <a:sy n="144" d="100"/>
        </p:scale>
        <p:origin x="192" y="2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8550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DDFC9-BE14-4708-9343-43F7A676F14F}" type="datetimeFigureOut">
              <a:rPr lang="it-IT" smtClean="0"/>
              <a:t>19/11/24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90FFA-B118-446C-B8F3-BCA065D97E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3995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7D680-8C6B-40FB-A1CD-C1BF2E1438A7}" type="datetimeFigureOut">
              <a:rPr lang="it-IT" smtClean="0"/>
              <a:pPr/>
              <a:t>19/11/24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DA015-E51B-41F7-B694-61EE5B8AC056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2505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DA015-E51B-41F7-B694-61EE5B8AC056}" type="slidenum">
              <a:rPr lang="it-IT" smtClean="0"/>
              <a:pPr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22010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DA015-E51B-41F7-B694-61EE5B8AC056}" type="slidenum">
              <a:rPr lang="it-IT" smtClean="0"/>
              <a:pPr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6266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DA015-E51B-41F7-B694-61EE5B8AC056}" type="slidenum">
              <a:rPr lang="it-IT" smtClean="0"/>
              <a:pPr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9934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DA015-E51B-41F7-B694-61EE5B8AC056}" type="slidenum">
              <a:rPr lang="it-IT" smtClean="0"/>
              <a:pPr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7340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9300" indent="-28733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54113" indent="-23018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16075" indent="-23018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78038" indent="-23018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3523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9243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4963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906838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4963D163-B1BF-4347-8D43-9E22000D90D9}" type="slidenum">
              <a:rPr lang="it-IT" altLang="it-IT" smtClean="0">
                <a:latin typeface="Times New Roman" pitchFamily="18" charset="0"/>
              </a:rPr>
              <a:pPr/>
              <a:t>48</a:t>
            </a:fld>
            <a:endParaRPr lang="it-IT" altLang="it-IT">
              <a:latin typeface="Times New Roman" pitchFamily="18" charset="0"/>
            </a:endParaRPr>
          </a:p>
        </p:txBody>
      </p:sp>
      <p:sp>
        <p:nvSpPr>
          <p:cNvPr id="18227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6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E78C0-07A4-4055-9497-028ED559D693}" type="datetime1">
              <a:rPr lang="it-IT" smtClean="0"/>
              <a:pPr/>
              <a:t>19/11/24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www.icotea.it - icotea@icotea.it - 0932 793820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DC1-EF3C-4875-BD09-D1A0AB1D081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32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29D16-D185-41CE-9203-06FE646ACE56}" type="datetime1">
              <a:rPr lang="it-IT" smtClean="0"/>
              <a:pPr/>
              <a:t>19/11/24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www.icotea.it - icotea@icotea.it - 0932 793820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DC1-EF3C-4875-BD09-D1A0AB1D081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070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A1027-CE7A-4F81-837C-156468DADC88}" type="datetime1">
              <a:rPr lang="it-IT" smtClean="0"/>
              <a:pPr/>
              <a:t>19/11/24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www.icotea.it - icotea@icotea.it - 0932 793820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DC1-EF3C-4875-BD09-D1A0AB1D081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0733758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52CBE-7ACD-4124-91AD-EF67DC63DCAC}" type="datetime1">
              <a:rPr lang="it-IT" smtClean="0"/>
              <a:pPr/>
              <a:t>19/11/24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www.icotea.it - icotea@icotea.it - 0932 793820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DC1-EF3C-4875-BD09-D1A0AB1D081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965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0654-14C7-486E-A1FC-4952358D1A17}" type="datetime1">
              <a:rPr lang="it-IT" smtClean="0"/>
              <a:pPr/>
              <a:t>19/11/24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www.icotea.it - icotea@icotea.it - 0932 793820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DC1-EF3C-4875-BD09-D1A0AB1D081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430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06D0B-130F-4596-AD87-7B9FDE917579}" type="datetime1">
              <a:rPr lang="it-IT" smtClean="0"/>
              <a:pPr/>
              <a:t>19/11/24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www.icotea.it - icotea@icotea.it - 0932 793820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DC1-EF3C-4875-BD09-D1A0AB1D081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308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42610-05D9-4AA0-A4A2-48BF5092EEBB}" type="datetime1">
              <a:rPr lang="it-IT" smtClean="0"/>
              <a:pPr/>
              <a:t>19/11/24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www.icotea.it - icotea@icotea.it - 0932 793820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DC1-EF3C-4875-BD09-D1A0AB1D081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148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B93D-A21F-4685-96E5-22A03CA23CD9}" type="datetime1">
              <a:rPr lang="it-IT" smtClean="0"/>
              <a:pPr/>
              <a:t>19/11/24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www.icotea.it - icotea@icotea.it - 0932 793820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DC1-EF3C-4875-BD09-D1A0AB1D081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2731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5630D-945A-49B4-BA42-4954442232EA}" type="datetime1">
              <a:rPr lang="it-IT" smtClean="0"/>
              <a:pPr/>
              <a:t>19/11/24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www.icotea.it - icotea@icotea.it - 0932 793820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DC1-EF3C-4875-BD09-D1A0AB1D081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4345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096A3-BA17-44D4-8DBA-7B197D58C986}" type="datetime1">
              <a:rPr lang="it-IT" smtClean="0"/>
              <a:pPr/>
              <a:t>19/11/24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www.icotea.it - icotea@icotea.it - 0932 793820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DC1-EF3C-4875-BD09-D1A0AB1D081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5111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17A8-B709-4C35-9DBF-0BF481F7EDC3}" type="datetime1">
              <a:rPr lang="it-IT" smtClean="0"/>
              <a:pPr/>
              <a:t>19/11/24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www.icotea.it - icotea@icotea.it - 0932 793820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9BDC1-EF3C-4875-BD09-D1A0AB1D081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924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A1027-CE7A-4F81-837C-156468DADC88}" type="datetime1">
              <a:rPr lang="it-IT" smtClean="0"/>
              <a:pPr/>
              <a:t>19/11/24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www.icotea.it - icotea@icotea.it - 0932 793820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9BDC1-EF3C-4875-BD09-D1A0AB1D0819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455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13%20Circ_Infor_art%2036%20Ver04.pdf" TargetMode="External"/><Relationship Id="rId13" Type="http://schemas.openxmlformats.org/officeDocument/2006/relationships/hyperlink" Target="19%20DUVRI_Disposizioni%20per%20Ditte%20Esterne_Ver%2001.pdf" TargetMode="External"/><Relationship Id="rId18" Type="http://schemas.openxmlformats.org/officeDocument/2006/relationships/hyperlink" Target="10ter%20Circ_Formaz_Lavoratori.pdf" TargetMode="External"/><Relationship Id="rId26" Type="http://schemas.openxmlformats.org/officeDocument/2006/relationships/hyperlink" Target="00_Cart_Albo%20Sicurezza_art%2036/Albo_Sicurezza_pdf/13_ter%20Cart%20A4%20Acqua%20Non%20Potabile.pdf" TargetMode="External"/><Relationship Id="rId3" Type="http://schemas.openxmlformats.org/officeDocument/2006/relationships/slideLayout" Target="../slideLayouts/slideLayout1.xml"/><Relationship Id="rId21" Type="http://schemas.openxmlformats.org/officeDocument/2006/relationships/hyperlink" Target="00_Cart_Albo%20Sicurezza_art%2036/Albo_Sicurezza_pdf/04%20Cart%20A3%20ALBO%20Chiam%20Soccorsi.pdf" TargetMode="External"/><Relationship Id="rId7" Type="http://schemas.openxmlformats.org/officeDocument/2006/relationships/hyperlink" Target="03%20Org_Lavoro_linee%20guida.pdf" TargetMode="External"/><Relationship Id="rId12" Type="http://schemas.openxmlformats.org/officeDocument/2006/relationships/hyperlink" Target="25%20Legionella%20DVR%20Registro%20Controllo%20Valutazione%20Rischi.pdf" TargetMode="External"/><Relationship Id="rId17" Type="http://schemas.openxmlformats.org/officeDocument/2006/relationships/hyperlink" Target="0D%20Scuola%20Gest%20Emergenza.pdf" TargetMode="External"/><Relationship Id="rId25" Type="http://schemas.openxmlformats.org/officeDocument/2006/relationships/hyperlink" Target="00_Cart_Albo%20Sicurezza_art%2036/Albo_Sicurezza_pdf/08%20Cart%20A3%20AULA%20Eserc_Emerg.pdf" TargetMode="External"/><Relationship Id="rId2" Type="http://schemas.openxmlformats.org/officeDocument/2006/relationships/tags" Target="../tags/tag16.xml"/><Relationship Id="rId16" Type="http://schemas.openxmlformats.org/officeDocument/2006/relationships/hyperlink" Target="00_Cart_Albo%20Sicurezza_art%2036/Albo_Sicurezza_pdf/01%20Cart%20A4%20ALBO%20Sicurezza.pdf" TargetMode="External"/><Relationship Id="rId20" Type="http://schemas.openxmlformats.org/officeDocument/2006/relationships/hyperlink" Target="00_Cart_Albo%20Sicurezza_art%2036/Albo_Sicurezza_pdf/03%20Cart%20A3%20ALBO%20Gest%20EMERG.pdf" TargetMode="External"/><Relationship Id="rId1" Type="http://schemas.openxmlformats.org/officeDocument/2006/relationships/tags" Target="../tags/tag15.xml"/><Relationship Id="rId6" Type="http://schemas.openxmlformats.org/officeDocument/2006/relationships/hyperlink" Target="14bis_15_16ter%20Prosp_Gen_Evac.pdf" TargetMode="External"/><Relationship Id="rId11" Type="http://schemas.openxmlformats.org/officeDocument/2006/relationships/hyperlink" Target="24B%201_2%20Reg%20PULIZIE%20Ver03.pdf" TargetMode="External"/><Relationship Id="rId24" Type="http://schemas.openxmlformats.org/officeDocument/2006/relationships/hyperlink" Target="00_Cart_Albo%20Sicurezza_art%2036/Albo_Sicurezza_pdf/07%20Cart%20A4%20ALLARME%20ESODO.pdf" TargetMode="External"/><Relationship Id="rId5" Type="http://schemas.openxmlformats.org/officeDocument/2006/relationships/image" Target="../media/image11.png"/><Relationship Id="rId15" Type="http://schemas.openxmlformats.org/officeDocument/2006/relationships/hyperlink" Target="11%20DVR_CPI_Asc_Rist_Agr_Lab%20Chim_Mez%20Trasp%20Ver03.pdf" TargetMode="External"/><Relationship Id="rId23" Type="http://schemas.openxmlformats.org/officeDocument/2006/relationships/hyperlink" Target="00_Cart_Albo%20Sicurezza_art%2036/Albo_Sicurezza_pdf/06%20Cart%20A4%20ALBO%20VIETATO%20FUMARE.pdf" TargetMode="External"/><Relationship Id="rId10" Type="http://schemas.openxmlformats.org/officeDocument/2006/relationships/hyperlink" Target="17%20Diario%20Manutenzioni%20Scuola.pdf" TargetMode="External"/><Relationship Id="rId19" Type="http://schemas.openxmlformats.org/officeDocument/2006/relationships/hyperlink" Target="00_Cart_Albo%20Sicurezza_art%2036/Albo_Sicurezza_pdf/02%20Cart%20A3%20ALBO%20Comport%20Sicurezza.pdf" TargetMode="External"/><Relationship Id="rId4" Type="http://schemas.openxmlformats.org/officeDocument/2006/relationships/notesSlide" Target="../notesSlides/notesSlide3.xml"/><Relationship Id="rId9" Type="http://schemas.openxmlformats.org/officeDocument/2006/relationships/hyperlink" Target="16%20Reg_Contr_ANTIncend%20Ver25.pdf" TargetMode="External"/><Relationship Id="rId14" Type="http://schemas.openxmlformats.org/officeDocument/2006/relationships/hyperlink" Target="12%20PGE_Scuola%20CPI_Seminterrati.pdf" TargetMode="External"/><Relationship Id="rId22" Type="http://schemas.openxmlformats.org/officeDocument/2006/relationships/hyperlink" Target="00_Cart_Albo%20Sicurezza_art%2036/Albo_Sicurezza_pdf/05%20Cart%20A4%20ALBO%20SCUOLE_TU_81_08.pdf" TargetMode="External"/><Relationship Id="rId27" Type="http://schemas.openxmlformats.org/officeDocument/2006/relationships/hyperlink" Target="Foto%20Albo%20Sicur_01.jpg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hyperlink" Target="Autorizzazione%20Consumo%20Pasti%20a%20scuola.pdf" TargetMode="External"/><Relationship Id="rId5" Type="http://schemas.openxmlformats.org/officeDocument/2006/relationships/hyperlink" Target="Autorizzazione%20Uscite%20Didattiche.pdf" TargetMode="External"/><Relationship Id="rId4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12" Type="http://schemas.openxmlformats.org/officeDocument/2006/relationships/hyperlink" Target="Protezione%20dai%20contatti%20indiretti.pptx" TargetMode="Externa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hyperlink" Target="https://www.tommasobarone.it/tommaso-barone/" TargetMode="External"/><Relationship Id="rId11" Type="http://schemas.openxmlformats.org/officeDocument/2006/relationships/hyperlink" Target="DPC%20Parapetto.pptx" TargetMode="External"/><Relationship Id="rId5" Type="http://schemas.openxmlformats.org/officeDocument/2006/relationships/image" Target="../media/image15.gif"/><Relationship Id="rId10" Type="http://schemas.openxmlformats.org/officeDocument/2006/relationships/hyperlink" Target="Segnali%20Salvataggio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hyperlink" Target="VVF%20modulario%20269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26.png"/><Relationship Id="rId4" Type="http://schemas.openxmlformats.org/officeDocument/2006/relationships/hyperlink" Target="00_Cart_Albo%20Sicurezza_art%2036/Albo_Sicurezza_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hyperlink" Target="00_Scheda%20DVR%20SCUOLA.pdf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29.jpe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35.jpeg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image" Target="../media/image36.jpeg"/><Relationship Id="rId4" Type="http://schemas.openxmlformats.org/officeDocument/2006/relationships/image" Target="../media/image3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37.jpeg"/><Relationship Id="rId4" Type="http://schemas.openxmlformats.org/officeDocument/2006/relationships/image" Target="../media/image32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32.gif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40.jpeg"/><Relationship Id="rId5" Type="http://schemas.openxmlformats.org/officeDocument/2006/relationships/image" Target="../media/image32.gif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41.jpeg"/><Relationship Id="rId4" Type="http://schemas.openxmlformats.org/officeDocument/2006/relationships/image" Target="../media/image32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file:////ICOTEACLOUD/datisincro/SCUOLE/0_MASTER%20SCUOLE/Segnali%20Salvataggio" TargetMode="Externa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oleObject" Target="../embeddings/oleObject1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6.wmf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48.jpeg"/><Relationship Id="rId5" Type="http://schemas.openxmlformats.org/officeDocument/2006/relationships/image" Target="../media/image32.gif"/><Relationship Id="rId4" Type="http://schemas.openxmlformats.org/officeDocument/2006/relationships/image" Target="../media/image4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49.jpeg"/><Relationship Id="rId4" Type="http://schemas.openxmlformats.org/officeDocument/2006/relationships/image" Target="../media/image32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hyperlink" Target="00A_Lista%20foto%20plessi%203200764367.pdf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image" Target="../media/image57.jpg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hyperlink" Target="https://youtu.be/sNoP7KkywYc" TargetMode="External"/><Relationship Id="rId5" Type="http://schemas.openxmlformats.org/officeDocument/2006/relationships/hyperlink" Target="https://youtu.be/DlbNcMc7NW4" TargetMode="External"/><Relationship Id="rId4" Type="http://schemas.openxmlformats.org/officeDocument/2006/relationships/hyperlink" Target="00_MC%20file%20sito%20Tommaso_NON%20TOCCARE/Scuola%20MC%20e%20malattia%20professionale%20Ver02%20del%2018_09_24.pdf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2022_05_19%20Legge%2052-testo-coordinato%20-%20art%209bis%20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2.xml"/><Relationship Id="rId4" Type="http://schemas.openxmlformats.org/officeDocument/2006/relationships/image" Target="../media/image5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image" Target="../media/image59.jpeg"/><Relationship Id="rId4" Type="http://schemas.openxmlformats.org/officeDocument/2006/relationships/hyperlink" Target="https://tommasobarone.it/gallery/" TargetMode="Externa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hyperlink" Target="mailto:info@tommasobarone.i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00_PRESIDI%20DEPENALIZZAZIONE/Pag%2014%20della%20GU_21_12_21_N301%20Ver%2002.pdf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0A1_2%20Ratifica%20RLS%20da%20parte%20DS.pdf" TargetMode="External"/><Relationship Id="rId13" Type="http://schemas.openxmlformats.org/officeDocument/2006/relationships/hyperlink" Target="02%20Conv_Riun%20Period_art%2035.pdf" TargetMode="External"/><Relationship Id="rId18" Type="http://schemas.openxmlformats.org/officeDocument/2006/relationships/hyperlink" Target="10ter%20Circ_Formaz_Lavoratori.pdf" TargetMode="External"/><Relationship Id="rId3" Type="http://schemas.openxmlformats.org/officeDocument/2006/relationships/slideLayout" Target="../slideLayouts/slideLayout1.xml"/><Relationship Id="rId21" Type="http://schemas.openxmlformats.org/officeDocument/2006/relationships/hyperlink" Target="05%20Richiesta_Prov_RG_21_22.pdf" TargetMode="External"/><Relationship Id="rId7" Type="http://schemas.openxmlformats.org/officeDocument/2006/relationships/hyperlink" Target="00A_Lista%20foto%20plessi%203337917157.pdf" TargetMode="External"/><Relationship Id="rId12" Type="http://schemas.openxmlformats.org/officeDocument/2006/relationships/hyperlink" Target="01%20Nomina%20RSPP_Barone.pdf" TargetMode="External"/><Relationship Id="rId17" Type="http://schemas.openxmlformats.org/officeDocument/2006/relationships/hyperlink" Target="10%20Stato%20della%20formazione.pdf" TargetMode="External"/><Relationship Id="rId2" Type="http://schemas.openxmlformats.org/officeDocument/2006/relationships/tags" Target="../tags/tag12.xml"/><Relationship Id="rId16" Type="http://schemas.openxmlformats.org/officeDocument/2006/relationships/hyperlink" Target="05ter%20Richiesta%20TU%20Sicur%20Ente%20Prop%20FOTO_Specifico%20per%20un%20Plesso_Prov.pdf" TargetMode="External"/><Relationship Id="rId20" Type="http://schemas.openxmlformats.org/officeDocument/2006/relationships/hyperlink" Target="05%20Rich%20DPR%20462_01/05%20Rich_Comune_DPR%20462_01.pdf" TargetMode="External"/><Relationship Id="rId1" Type="http://schemas.openxmlformats.org/officeDocument/2006/relationships/tags" Target="../tags/tag11.xml"/><Relationship Id="rId6" Type="http://schemas.openxmlformats.org/officeDocument/2006/relationships/image" Target="../media/image9.png"/><Relationship Id="rId11" Type="http://schemas.openxmlformats.org/officeDocument/2006/relationships/hyperlink" Target="0D%20Scuola%20Gest%20Emergenza.pdf" TargetMode="External"/><Relationship Id="rId5" Type="http://schemas.openxmlformats.org/officeDocument/2006/relationships/hyperlink" Target="02bis%20Verb_Riun%20Per_art%2035%20Ver07_MC.pdf" TargetMode="External"/><Relationship Id="rId15" Type="http://schemas.openxmlformats.org/officeDocument/2006/relationships/hyperlink" Target="05ter%20Rich%20TU%20Sicur%20Ente%20Prop%20Fruib%20Spaz.pdf" TargetMode="External"/><Relationship Id="rId10" Type="http://schemas.openxmlformats.org/officeDocument/2006/relationships/hyperlink" Target="0C%20Richiesta%20Permes%20RLS.pdf" TargetMode="External"/><Relationship Id="rId19" Type="http://schemas.openxmlformats.org/officeDocument/2006/relationships/hyperlink" Target="05%20CPI%20RINNOVO_Subentro/05%20Rich_Prov_CPI.pdf" TargetMode="External"/><Relationship Id="rId4" Type="http://schemas.openxmlformats.org/officeDocument/2006/relationships/notesSlide" Target="../notesSlides/notesSlide1.xml"/><Relationship Id="rId9" Type="http://schemas.openxmlformats.org/officeDocument/2006/relationships/hyperlink" Target="0B%20Elezione%20RLS%20da%20RSU.pdf" TargetMode="External"/><Relationship Id="rId14" Type="http://schemas.openxmlformats.org/officeDocument/2006/relationships/hyperlink" Target="04%20Comunicazioni%20al%20RLS.pd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07%20nom_EVACUAZ%20Scuola.pdf" TargetMode="External"/><Relationship Id="rId13" Type="http://schemas.openxmlformats.org/officeDocument/2006/relationships/hyperlink" Target="20%20Proc_Sommin_Farmaci.pdf" TargetMode="External"/><Relationship Id="rId3" Type="http://schemas.openxmlformats.org/officeDocument/2006/relationships/slideLayout" Target="../slideLayouts/slideLayout1.xml"/><Relationship Id="rId7" Type="http://schemas.openxmlformats.org/officeDocument/2006/relationships/hyperlink" Target="06bis%20nom_Coord%20ANTINC%20Scuola.pdf" TargetMode="External"/><Relationship Id="rId12" Type="http://schemas.openxmlformats.org/officeDocument/2006/relationships/hyperlink" Target="14bis_15_16ter%20Prosp_Gen_Evac.pdf" TargetMode="Externa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hyperlink" Target="06%20nom_ANTINC%20Scuola.pdf" TargetMode="External"/><Relationship Id="rId11" Type="http://schemas.openxmlformats.org/officeDocument/2006/relationships/hyperlink" Target="14%20Mod%20Evacuazione%20Classi%20Ver%2003.pdf" TargetMode="External"/><Relationship Id="rId5" Type="http://schemas.openxmlformats.org/officeDocument/2006/relationships/image" Target="../media/image10.png"/><Relationship Id="rId10" Type="http://schemas.openxmlformats.org/officeDocument/2006/relationships/hyperlink" Target="09%20nom_PREPOSTO%20Scuola.pdf" TargetMode="External"/><Relationship Id="rId4" Type="http://schemas.openxmlformats.org/officeDocument/2006/relationships/notesSlide" Target="../notesSlides/notesSlide2.xml"/><Relationship Id="rId9" Type="http://schemas.openxmlformats.org/officeDocument/2006/relationships/hyperlink" Target="08%20nom_PRIMO%20SOCC%20Scuola.pdf" TargetMode="External"/><Relationship Id="rId14" Type="http://schemas.openxmlformats.org/officeDocument/2006/relationships/hyperlink" Target="18%20ART_20%20Consegna%20DPI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asellaDiTesto 57"/>
          <p:cNvSpPr txBox="1"/>
          <p:nvPr/>
        </p:nvSpPr>
        <p:spPr>
          <a:xfrm>
            <a:off x="97150" y="195486"/>
            <a:ext cx="88569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>
                <a:solidFill>
                  <a:srgbClr val="00B050"/>
                </a:solidFill>
                <a:latin typeface="Calibri" panose="020F0502020204030204" pitchFamily="34" charset="0"/>
              </a:rPr>
              <a:t>Sicurezza sul Lavoro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6745225" y="4515966"/>
            <a:ext cx="2363279" cy="529454"/>
            <a:chOff x="4788024" y="3151339"/>
            <a:chExt cx="2363279" cy="529454"/>
          </a:xfrm>
        </p:grpSpPr>
        <p:sp>
          <p:nvSpPr>
            <p:cNvPr id="9" name="Freeform 85"/>
            <p:cNvSpPr/>
            <p:nvPr>
              <p:custDataLst>
                <p:tags r:id="rId2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  <p:pic>
        <p:nvPicPr>
          <p:cNvPr id="1026" name="Picture 2" descr="Circolo Schermistico Cuneo - Notizie;">
            <a:extLst>
              <a:ext uri="{FF2B5EF4-FFF2-40B4-BE49-F238E27FC236}">
                <a16:creationId xmlns:a16="http://schemas.microsoft.com/office/drawing/2014/main" id="{377F0EEA-4777-DEC7-2E97-1D3C2A700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45" y="915566"/>
            <a:ext cx="4456109" cy="3030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695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6FB273F-6669-7E3B-E405-C0263C7AE1C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0"/>
            <a:ext cx="8904046" cy="5143500"/>
          </a:xfrm>
          <a:prstGeom prst="rect">
            <a:avLst/>
          </a:prstGeom>
        </p:spPr>
      </p:pic>
      <p:grpSp>
        <p:nvGrpSpPr>
          <p:cNvPr id="7" name="Gruppo 6"/>
          <p:cNvGrpSpPr/>
          <p:nvPr/>
        </p:nvGrpSpPr>
        <p:grpSpPr>
          <a:xfrm>
            <a:off x="6673217" y="4515966"/>
            <a:ext cx="2363279" cy="529454"/>
            <a:chOff x="4788024" y="3151339"/>
            <a:chExt cx="2363279" cy="529454"/>
          </a:xfrm>
        </p:grpSpPr>
        <p:sp>
          <p:nvSpPr>
            <p:cNvPr id="8" name="Freeform 85"/>
            <p:cNvSpPr/>
            <p:nvPr>
              <p:custDataLst>
                <p:tags r:id="rId2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  <p:sp>
        <p:nvSpPr>
          <p:cNvPr id="3" name="Pulsante di azione: Avanti o successivo 2">
            <a:hlinkClick r:id="rId6" action="ppaction://hlinkfile"/>
            <a:extLst>
              <a:ext uri="{FF2B5EF4-FFF2-40B4-BE49-F238E27FC236}">
                <a16:creationId xmlns:a16="http://schemas.microsoft.com/office/drawing/2014/main" id="{83A1A553-7B42-9043-75C7-AD600F275728}"/>
              </a:ext>
            </a:extLst>
          </p:cNvPr>
          <p:cNvSpPr/>
          <p:nvPr/>
        </p:nvSpPr>
        <p:spPr>
          <a:xfrm>
            <a:off x="3741680" y="1851670"/>
            <a:ext cx="216024" cy="144016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Pulsante di azione: Avanti o successivo 3">
            <a:hlinkClick r:id="rId7" action="ppaction://hlinkfile"/>
            <a:extLst>
              <a:ext uri="{FF2B5EF4-FFF2-40B4-BE49-F238E27FC236}">
                <a16:creationId xmlns:a16="http://schemas.microsoft.com/office/drawing/2014/main" id="{0E5FA76A-FE46-5115-B04F-117A202684E0}"/>
              </a:ext>
            </a:extLst>
          </p:cNvPr>
          <p:cNvSpPr/>
          <p:nvPr/>
        </p:nvSpPr>
        <p:spPr>
          <a:xfrm>
            <a:off x="3732112" y="2175706"/>
            <a:ext cx="216024" cy="144016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ulsante di azione: Avanti o successivo 5">
            <a:hlinkClick r:id="rId8" action="ppaction://hlinkfile"/>
            <a:extLst>
              <a:ext uri="{FF2B5EF4-FFF2-40B4-BE49-F238E27FC236}">
                <a16:creationId xmlns:a16="http://schemas.microsoft.com/office/drawing/2014/main" id="{909B5F45-8E74-74FF-A5B3-370EB5C800B2}"/>
              </a:ext>
            </a:extLst>
          </p:cNvPr>
          <p:cNvSpPr/>
          <p:nvPr/>
        </p:nvSpPr>
        <p:spPr>
          <a:xfrm>
            <a:off x="3741680" y="2767236"/>
            <a:ext cx="216024" cy="144016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ulsante di azione: Avanti o successivo 9">
            <a:hlinkClick r:id="rId9" action="ppaction://hlinkfile"/>
            <a:extLst>
              <a:ext uri="{FF2B5EF4-FFF2-40B4-BE49-F238E27FC236}">
                <a16:creationId xmlns:a16="http://schemas.microsoft.com/office/drawing/2014/main" id="{95FBC936-0F6F-0658-C310-3CC25F1406B2}"/>
              </a:ext>
            </a:extLst>
          </p:cNvPr>
          <p:cNvSpPr/>
          <p:nvPr/>
        </p:nvSpPr>
        <p:spPr>
          <a:xfrm>
            <a:off x="3741680" y="3164860"/>
            <a:ext cx="216024" cy="144016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Pulsante di azione: Avanti o successivo 10">
            <a:hlinkClick r:id="rId10" action="ppaction://hlinkfile"/>
            <a:extLst>
              <a:ext uri="{FF2B5EF4-FFF2-40B4-BE49-F238E27FC236}">
                <a16:creationId xmlns:a16="http://schemas.microsoft.com/office/drawing/2014/main" id="{4E9B0BA5-9851-5198-4098-9F8A705F1E46}"/>
              </a:ext>
            </a:extLst>
          </p:cNvPr>
          <p:cNvSpPr/>
          <p:nvPr/>
        </p:nvSpPr>
        <p:spPr>
          <a:xfrm>
            <a:off x="3732112" y="4371950"/>
            <a:ext cx="216024" cy="144016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Pulsante di azione: Avanti o successivo 11">
            <a:hlinkClick r:id="rId11" action="ppaction://hlinkfile"/>
            <a:extLst>
              <a:ext uri="{FF2B5EF4-FFF2-40B4-BE49-F238E27FC236}">
                <a16:creationId xmlns:a16="http://schemas.microsoft.com/office/drawing/2014/main" id="{0B24AA44-AE02-8EF7-A263-1B2A5D4034BE}"/>
              </a:ext>
            </a:extLst>
          </p:cNvPr>
          <p:cNvSpPr/>
          <p:nvPr/>
        </p:nvSpPr>
        <p:spPr>
          <a:xfrm>
            <a:off x="3741680" y="4565758"/>
            <a:ext cx="216024" cy="144016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Pulsante di azione: Avanti o successivo 12">
            <a:hlinkClick r:id="rId12" action="ppaction://hlinkfile"/>
            <a:extLst>
              <a:ext uri="{FF2B5EF4-FFF2-40B4-BE49-F238E27FC236}">
                <a16:creationId xmlns:a16="http://schemas.microsoft.com/office/drawing/2014/main" id="{0D74549E-7B1C-EB3E-8834-D67526AB8657}"/>
              </a:ext>
            </a:extLst>
          </p:cNvPr>
          <p:cNvSpPr/>
          <p:nvPr/>
        </p:nvSpPr>
        <p:spPr>
          <a:xfrm>
            <a:off x="3741680" y="4757725"/>
            <a:ext cx="216024" cy="144016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Pulsante di azione: Avanti o successivo 13">
            <a:hlinkClick r:id="rId13" action="ppaction://hlinkfile"/>
            <a:extLst>
              <a:ext uri="{FF2B5EF4-FFF2-40B4-BE49-F238E27FC236}">
                <a16:creationId xmlns:a16="http://schemas.microsoft.com/office/drawing/2014/main" id="{23589480-3D98-16DF-9487-9BA4EDD3C9B3}"/>
              </a:ext>
            </a:extLst>
          </p:cNvPr>
          <p:cNvSpPr/>
          <p:nvPr/>
        </p:nvSpPr>
        <p:spPr>
          <a:xfrm>
            <a:off x="3741680" y="4949692"/>
            <a:ext cx="216024" cy="144016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Pulsante di azione: Avanti o successivo 14">
            <a:hlinkClick r:id="rId14" action="ppaction://hlinkfile"/>
            <a:extLst>
              <a:ext uri="{FF2B5EF4-FFF2-40B4-BE49-F238E27FC236}">
                <a16:creationId xmlns:a16="http://schemas.microsoft.com/office/drawing/2014/main" id="{A811A0E7-E129-FBC1-914B-88749284C73C}"/>
              </a:ext>
            </a:extLst>
          </p:cNvPr>
          <p:cNvSpPr/>
          <p:nvPr/>
        </p:nvSpPr>
        <p:spPr>
          <a:xfrm>
            <a:off x="3732112" y="747755"/>
            <a:ext cx="216024" cy="144016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Pulsante di azione: Avanti o successivo 15">
            <a:hlinkClick r:id="rId15" action="ppaction://hlinkfile"/>
            <a:extLst>
              <a:ext uri="{FF2B5EF4-FFF2-40B4-BE49-F238E27FC236}">
                <a16:creationId xmlns:a16="http://schemas.microsoft.com/office/drawing/2014/main" id="{AD9C139A-B744-7F11-0AAB-A48EA6D9C4D0}"/>
              </a:ext>
            </a:extLst>
          </p:cNvPr>
          <p:cNvSpPr/>
          <p:nvPr/>
        </p:nvSpPr>
        <p:spPr>
          <a:xfrm>
            <a:off x="3732112" y="350131"/>
            <a:ext cx="216024" cy="144016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diritto 17">
            <a:hlinkClick r:id="rId16" action="ppaction://hlinkfile"/>
            <a:extLst>
              <a:ext uri="{FF2B5EF4-FFF2-40B4-BE49-F238E27FC236}">
                <a16:creationId xmlns:a16="http://schemas.microsoft.com/office/drawing/2014/main" id="{9432EA90-F939-326B-E6A7-759AF89DA991}"/>
              </a:ext>
            </a:extLst>
          </p:cNvPr>
          <p:cNvCxnSpPr/>
          <p:nvPr/>
        </p:nvCxnSpPr>
        <p:spPr>
          <a:xfrm>
            <a:off x="5616116" y="1239602"/>
            <a:ext cx="1260140" cy="0"/>
          </a:xfrm>
          <a:prstGeom prst="line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hlinkClick r:id="rId17" action="ppaction://hlinkfile"/>
            <a:extLst>
              <a:ext uri="{FF2B5EF4-FFF2-40B4-BE49-F238E27FC236}">
                <a16:creationId xmlns:a16="http://schemas.microsoft.com/office/drawing/2014/main" id="{23B738F4-26F7-6CBD-A553-C8827A0B99FD}"/>
              </a:ext>
            </a:extLst>
          </p:cNvPr>
          <p:cNvCxnSpPr>
            <a:cxnSpLocks/>
          </p:cNvCxnSpPr>
          <p:nvPr/>
        </p:nvCxnSpPr>
        <p:spPr>
          <a:xfrm>
            <a:off x="7236296" y="1239602"/>
            <a:ext cx="144016" cy="0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hlinkClick r:id="rId7" action="ppaction://hlinkfile"/>
            <a:extLst>
              <a:ext uri="{FF2B5EF4-FFF2-40B4-BE49-F238E27FC236}">
                <a16:creationId xmlns:a16="http://schemas.microsoft.com/office/drawing/2014/main" id="{72A853C2-713A-53B9-62B4-A49A151FB8BD}"/>
              </a:ext>
            </a:extLst>
          </p:cNvPr>
          <p:cNvCxnSpPr>
            <a:cxnSpLocks/>
          </p:cNvCxnSpPr>
          <p:nvPr/>
        </p:nvCxnSpPr>
        <p:spPr>
          <a:xfrm>
            <a:off x="7416316" y="1239602"/>
            <a:ext cx="72008" cy="0"/>
          </a:xfrm>
          <a:prstGeom prst="line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hlinkClick r:id="rId18" action="ppaction://hlinkfile"/>
            <a:extLst>
              <a:ext uri="{FF2B5EF4-FFF2-40B4-BE49-F238E27FC236}">
                <a16:creationId xmlns:a16="http://schemas.microsoft.com/office/drawing/2014/main" id="{B9E42E90-9C69-9A29-8CFD-4562492B86A5}"/>
              </a:ext>
            </a:extLst>
          </p:cNvPr>
          <p:cNvCxnSpPr>
            <a:cxnSpLocks/>
          </p:cNvCxnSpPr>
          <p:nvPr/>
        </p:nvCxnSpPr>
        <p:spPr>
          <a:xfrm>
            <a:off x="7596336" y="1239602"/>
            <a:ext cx="180020" cy="0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hlinkClick r:id="rId8" action="ppaction://hlinkfile"/>
            <a:extLst>
              <a:ext uri="{FF2B5EF4-FFF2-40B4-BE49-F238E27FC236}">
                <a16:creationId xmlns:a16="http://schemas.microsoft.com/office/drawing/2014/main" id="{FB5EB0AE-F4FC-9723-4443-8E2576FF6F2A}"/>
              </a:ext>
            </a:extLst>
          </p:cNvPr>
          <p:cNvCxnSpPr>
            <a:cxnSpLocks/>
          </p:cNvCxnSpPr>
          <p:nvPr/>
        </p:nvCxnSpPr>
        <p:spPr>
          <a:xfrm>
            <a:off x="7884368" y="1239602"/>
            <a:ext cx="144016" cy="0"/>
          </a:xfrm>
          <a:prstGeom prst="line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hlinkClick r:id="rId19" action="ppaction://hlinkfile"/>
            <a:extLst>
              <a:ext uri="{FF2B5EF4-FFF2-40B4-BE49-F238E27FC236}">
                <a16:creationId xmlns:a16="http://schemas.microsoft.com/office/drawing/2014/main" id="{6F54F372-7960-B9E3-92FB-F2101BD75C22}"/>
              </a:ext>
            </a:extLst>
          </p:cNvPr>
          <p:cNvCxnSpPr>
            <a:cxnSpLocks/>
          </p:cNvCxnSpPr>
          <p:nvPr/>
        </p:nvCxnSpPr>
        <p:spPr>
          <a:xfrm>
            <a:off x="4644008" y="1383618"/>
            <a:ext cx="1368152" cy="0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hlinkClick r:id="rId20" action="ppaction://hlinkfile"/>
            <a:extLst>
              <a:ext uri="{FF2B5EF4-FFF2-40B4-BE49-F238E27FC236}">
                <a16:creationId xmlns:a16="http://schemas.microsoft.com/office/drawing/2014/main" id="{A1467424-2522-B368-1987-828D16DEC307}"/>
              </a:ext>
            </a:extLst>
          </p:cNvPr>
          <p:cNvCxnSpPr>
            <a:cxnSpLocks/>
          </p:cNvCxnSpPr>
          <p:nvPr/>
        </p:nvCxnSpPr>
        <p:spPr>
          <a:xfrm>
            <a:off x="6110555" y="1383618"/>
            <a:ext cx="1053733" cy="0"/>
          </a:xfrm>
          <a:prstGeom prst="line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39">
            <a:hlinkClick r:id="rId21" action="ppaction://hlinkfile"/>
            <a:extLst>
              <a:ext uri="{FF2B5EF4-FFF2-40B4-BE49-F238E27FC236}">
                <a16:creationId xmlns:a16="http://schemas.microsoft.com/office/drawing/2014/main" id="{79D97A12-0E08-AB8E-C3EE-0158B2104341}"/>
              </a:ext>
            </a:extLst>
          </p:cNvPr>
          <p:cNvCxnSpPr>
            <a:cxnSpLocks/>
          </p:cNvCxnSpPr>
          <p:nvPr/>
        </p:nvCxnSpPr>
        <p:spPr>
          <a:xfrm>
            <a:off x="7272300" y="1383618"/>
            <a:ext cx="864096" cy="0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hlinkClick r:id="rId22" action="ppaction://hlinkfile"/>
            <a:extLst>
              <a:ext uri="{FF2B5EF4-FFF2-40B4-BE49-F238E27FC236}">
                <a16:creationId xmlns:a16="http://schemas.microsoft.com/office/drawing/2014/main" id="{C0B8AE08-A506-0EF6-A04E-B96A79D25DEA}"/>
              </a:ext>
            </a:extLst>
          </p:cNvPr>
          <p:cNvCxnSpPr>
            <a:cxnSpLocks/>
          </p:cNvCxnSpPr>
          <p:nvPr/>
        </p:nvCxnSpPr>
        <p:spPr>
          <a:xfrm>
            <a:off x="5112060" y="1491630"/>
            <a:ext cx="1476164" cy="0"/>
          </a:xfrm>
          <a:prstGeom prst="line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>
            <a:hlinkClick r:id="rId23" action="ppaction://hlinkfile"/>
            <a:extLst>
              <a:ext uri="{FF2B5EF4-FFF2-40B4-BE49-F238E27FC236}">
                <a16:creationId xmlns:a16="http://schemas.microsoft.com/office/drawing/2014/main" id="{572EFD38-B666-8CAA-F762-0507E3825EE2}"/>
              </a:ext>
            </a:extLst>
          </p:cNvPr>
          <p:cNvCxnSpPr>
            <a:cxnSpLocks/>
          </p:cNvCxnSpPr>
          <p:nvPr/>
        </p:nvCxnSpPr>
        <p:spPr>
          <a:xfrm>
            <a:off x="6673217" y="1493536"/>
            <a:ext cx="1368152" cy="0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hlinkClick r:id="rId24" action="ppaction://hlinkfile"/>
            <a:extLst>
              <a:ext uri="{FF2B5EF4-FFF2-40B4-BE49-F238E27FC236}">
                <a16:creationId xmlns:a16="http://schemas.microsoft.com/office/drawing/2014/main" id="{AC3AADC6-E614-8693-0F85-FDEFD4BF6077}"/>
              </a:ext>
            </a:extLst>
          </p:cNvPr>
          <p:cNvCxnSpPr>
            <a:cxnSpLocks/>
          </p:cNvCxnSpPr>
          <p:nvPr/>
        </p:nvCxnSpPr>
        <p:spPr>
          <a:xfrm>
            <a:off x="4634391" y="1635646"/>
            <a:ext cx="801705" cy="0"/>
          </a:xfrm>
          <a:prstGeom prst="line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hlinkClick r:id="rId25" action="ppaction://hlinkfile"/>
            <a:extLst>
              <a:ext uri="{FF2B5EF4-FFF2-40B4-BE49-F238E27FC236}">
                <a16:creationId xmlns:a16="http://schemas.microsoft.com/office/drawing/2014/main" id="{31BFD09F-43D0-DF7F-8582-EB0DC8513183}"/>
              </a:ext>
            </a:extLst>
          </p:cNvPr>
          <p:cNvCxnSpPr>
            <a:cxnSpLocks/>
          </p:cNvCxnSpPr>
          <p:nvPr/>
        </p:nvCxnSpPr>
        <p:spPr>
          <a:xfrm>
            <a:off x="5508104" y="1646219"/>
            <a:ext cx="1080120" cy="0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diritto 50">
            <a:hlinkClick r:id="rId26" action="ppaction://hlinkfile"/>
            <a:extLst>
              <a:ext uri="{FF2B5EF4-FFF2-40B4-BE49-F238E27FC236}">
                <a16:creationId xmlns:a16="http://schemas.microsoft.com/office/drawing/2014/main" id="{732DCEA2-0497-BE1E-D052-4D08A5C3FB1A}"/>
              </a:ext>
            </a:extLst>
          </p:cNvPr>
          <p:cNvCxnSpPr>
            <a:cxnSpLocks/>
          </p:cNvCxnSpPr>
          <p:nvPr/>
        </p:nvCxnSpPr>
        <p:spPr>
          <a:xfrm flipV="1">
            <a:off x="6732240" y="1635646"/>
            <a:ext cx="1296144" cy="10573"/>
          </a:xfrm>
          <a:prstGeom prst="line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Pulsante di azione: Avanti o successivo 52">
            <a:hlinkClick r:id="rId27" action="ppaction://hlinkfile"/>
            <a:extLst>
              <a:ext uri="{FF2B5EF4-FFF2-40B4-BE49-F238E27FC236}">
                <a16:creationId xmlns:a16="http://schemas.microsoft.com/office/drawing/2014/main" id="{EC72D419-2063-7976-F77E-F21D3ADD9763}"/>
              </a:ext>
            </a:extLst>
          </p:cNvPr>
          <p:cNvSpPr/>
          <p:nvPr/>
        </p:nvSpPr>
        <p:spPr>
          <a:xfrm>
            <a:off x="3731139" y="1376196"/>
            <a:ext cx="216024" cy="144016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911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6673217" y="4515966"/>
            <a:ext cx="2363279" cy="529454"/>
            <a:chOff x="4788024" y="3151339"/>
            <a:chExt cx="2363279" cy="529454"/>
          </a:xfrm>
        </p:grpSpPr>
        <p:sp>
          <p:nvSpPr>
            <p:cNvPr id="8" name="Freeform 85"/>
            <p:cNvSpPr/>
            <p:nvPr>
              <p:custDataLst>
                <p:tags r:id="rId2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3A284EB-36BF-8D02-F6EB-089906C0E16D}"/>
              </a:ext>
            </a:extLst>
          </p:cNvPr>
          <p:cNvSpPr txBox="1"/>
          <p:nvPr/>
        </p:nvSpPr>
        <p:spPr>
          <a:xfrm>
            <a:off x="719572" y="540425"/>
            <a:ext cx="65887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rgbClr val="FF0000"/>
                </a:solidFill>
              </a:rPr>
              <a:t>Suggerimento di cautela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Autorizzazione Consumo Pasti a scuola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Autorizzazione Uscite Didattiche</a:t>
            </a:r>
          </a:p>
        </p:txBody>
      </p:sp>
      <p:sp>
        <p:nvSpPr>
          <p:cNvPr id="12" name="Pulsante di azione: Avanti o successivo 11">
            <a:hlinkClick r:id="rId5" action="ppaction://hlinkfile"/>
            <a:extLst>
              <a:ext uri="{FF2B5EF4-FFF2-40B4-BE49-F238E27FC236}">
                <a16:creationId xmlns:a16="http://schemas.microsoft.com/office/drawing/2014/main" id="{0B24AA44-AE02-8EF7-A263-1B2A5D4034BE}"/>
              </a:ext>
            </a:extLst>
          </p:cNvPr>
          <p:cNvSpPr/>
          <p:nvPr/>
        </p:nvSpPr>
        <p:spPr>
          <a:xfrm>
            <a:off x="4572000" y="2355726"/>
            <a:ext cx="216024" cy="144016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Pulsante di azione: Avanti o successivo 10">
            <a:hlinkClick r:id="rId6" action="ppaction://hlinkfile"/>
            <a:extLst>
              <a:ext uri="{FF2B5EF4-FFF2-40B4-BE49-F238E27FC236}">
                <a16:creationId xmlns:a16="http://schemas.microsoft.com/office/drawing/2014/main" id="{4E9B0BA5-9851-5198-4098-9F8A705F1E46}"/>
              </a:ext>
            </a:extLst>
          </p:cNvPr>
          <p:cNvSpPr/>
          <p:nvPr/>
        </p:nvSpPr>
        <p:spPr>
          <a:xfrm>
            <a:off x="4572000" y="1491630"/>
            <a:ext cx="216024" cy="144016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Il pasto domestico consumato a scuola: scarica esempio di Regolamento -  Orizzonte Scuola Notizie">
            <a:extLst>
              <a:ext uri="{FF2B5EF4-FFF2-40B4-BE49-F238E27FC236}">
                <a16:creationId xmlns:a16="http://schemas.microsoft.com/office/drawing/2014/main" id="{D96A98BE-ECD2-3A1A-4946-B321A60A1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52" y="807554"/>
            <a:ext cx="1912230" cy="128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aggi d'Istruzione e uscite didattiche: la modulistica necessaria  all'avvio dell'iter. Scaricala - Orizzonte Scuola Notizie">
            <a:extLst>
              <a:ext uri="{FF2B5EF4-FFF2-40B4-BE49-F238E27FC236}">
                <a16:creationId xmlns:a16="http://schemas.microsoft.com/office/drawing/2014/main" id="{20717E37-D329-A9D0-2402-CED333CFB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52" y="2499742"/>
            <a:ext cx="1912230" cy="127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023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isultati immagini per essere soddisfatti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 dirty="0"/>
          </a:p>
        </p:txBody>
      </p:sp>
      <p:grpSp>
        <p:nvGrpSpPr>
          <p:cNvPr id="6" name="Gruppo 5"/>
          <p:cNvGrpSpPr/>
          <p:nvPr/>
        </p:nvGrpSpPr>
        <p:grpSpPr>
          <a:xfrm>
            <a:off x="6745225" y="4562576"/>
            <a:ext cx="2363279" cy="529454"/>
            <a:chOff x="4788024" y="3151339"/>
            <a:chExt cx="2363279" cy="529454"/>
          </a:xfrm>
        </p:grpSpPr>
        <p:sp>
          <p:nvSpPr>
            <p:cNvPr id="7" name="Freeform 85"/>
            <p:cNvSpPr/>
            <p:nvPr>
              <p:custDataLst>
                <p:tags r:id="rId2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  <p:pic>
        <p:nvPicPr>
          <p:cNvPr id="5" name="Immagine 4">
            <a:extLst>
              <a:ext uri="{FF2B5EF4-FFF2-40B4-BE49-F238E27FC236}">
                <a16:creationId xmlns:a16="http://schemas.microsoft.com/office/drawing/2014/main" id="{624126A1-D2E7-41F9-8B8B-C1691A1AC20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6882"/>
            <a:ext cx="9144000" cy="349314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D42F82F4-C266-4331-84A2-40FC1F39515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601" r="3334"/>
          <a:stretch/>
        </p:blipFill>
        <p:spPr>
          <a:xfrm>
            <a:off x="7318422" y="3432070"/>
            <a:ext cx="1754078" cy="1045190"/>
          </a:xfrm>
          <a:prstGeom prst="rect">
            <a:avLst/>
          </a:prstGeom>
        </p:spPr>
      </p:pic>
      <p:sp>
        <p:nvSpPr>
          <p:cNvPr id="2" name="CasellaDiTesto 1">
            <a:hlinkClick r:id="rId6"/>
            <a:extLst>
              <a:ext uri="{FF2B5EF4-FFF2-40B4-BE49-F238E27FC236}">
                <a16:creationId xmlns:a16="http://schemas.microsoft.com/office/drawing/2014/main" id="{F2A3CACA-7FF3-4312-248D-74600FE30914}"/>
              </a:ext>
            </a:extLst>
          </p:cNvPr>
          <p:cNvSpPr txBox="1"/>
          <p:nvPr/>
        </p:nvSpPr>
        <p:spPr>
          <a:xfrm>
            <a:off x="899592" y="2433250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+ Supporto SPP</a:t>
            </a:r>
          </a:p>
        </p:txBody>
      </p:sp>
      <p:pic>
        <p:nvPicPr>
          <p:cNvPr id="3" name="Picture 2" descr="Icona Implementazione Generic Outline Color | Freepik">
            <a:extLst>
              <a:ext uri="{FF2B5EF4-FFF2-40B4-BE49-F238E27FC236}">
                <a16:creationId xmlns:a16="http://schemas.microsoft.com/office/drawing/2014/main" id="{8497143C-F71A-2D7A-281A-41067CE6A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572" y="302746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quisiti igienico sanitari luoghi di lavoro - BibLus">
            <a:extLst>
              <a:ext uri="{FF2B5EF4-FFF2-40B4-BE49-F238E27FC236}">
                <a16:creationId xmlns:a16="http://schemas.microsoft.com/office/drawing/2014/main" id="{8796AAB7-EF5A-6CC7-BF99-D20A73F5B1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clrChange>
              <a:clrFrom>
                <a:srgbClr val="8ABCB3"/>
              </a:clrFrom>
              <a:clrTo>
                <a:srgbClr val="8ABCB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07804" y="401645"/>
            <a:ext cx="1944216" cy="104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IFC, cos'è: caratteristiche, vantaggi ed importanza della certificazione  IFC - BibLus">
            <a:extLst>
              <a:ext uri="{FF2B5EF4-FFF2-40B4-BE49-F238E27FC236}">
                <a16:creationId xmlns:a16="http://schemas.microsoft.com/office/drawing/2014/main" id="{7D4BAB11-138A-5915-3B03-AC92F342E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6" y="827680"/>
            <a:ext cx="1442492" cy="60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ulsante di azione: Avanti o successivo 11">
            <a:hlinkClick r:id="rId10" action="ppaction://hlinkfile"/>
            <a:extLst>
              <a:ext uri="{FF2B5EF4-FFF2-40B4-BE49-F238E27FC236}">
                <a16:creationId xmlns:a16="http://schemas.microsoft.com/office/drawing/2014/main" id="{3BE4ACBF-881F-48B5-5612-6D28D34E8390}"/>
              </a:ext>
            </a:extLst>
          </p:cNvPr>
          <p:cNvSpPr/>
          <p:nvPr/>
        </p:nvSpPr>
        <p:spPr>
          <a:xfrm>
            <a:off x="3131840" y="2638241"/>
            <a:ext cx="216024" cy="144016"/>
          </a:xfrm>
          <a:prstGeom prst="actionButtonForwardNex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Pulsante di azione: Indietro o precedente 13">
            <a:hlinkClick r:id="rId11" action="ppaction://hlinkpres?slideindex=1&amp;slidetitle="/>
            <a:extLst>
              <a:ext uri="{FF2B5EF4-FFF2-40B4-BE49-F238E27FC236}">
                <a16:creationId xmlns:a16="http://schemas.microsoft.com/office/drawing/2014/main" id="{FE408D59-E580-AB73-D75D-7CB7C49B1C5E}"/>
              </a:ext>
            </a:extLst>
          </p:cNvPr>
          <p:cNvSpPr/>
          <p:nvPr/>
        </p:nvSpPr>
        <p:spPr>
          <a:xfrm rot="10800000">
            <a:off x="4606498" y="3804618"/>
            <a:ext cx="145522" cy="134770"/>
          </a:xfrm>
          <a:prstGeom prst="actionButtonBackPrevio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Pulsante di azione: Indietro o precedente 14">
            <a:hlinkClick r:id="rId12" action="ppaction://hlinkpres?slideindex=1&amp;slidetitle="/>
            <a:extLst>
              <a:ext uri="{FF2B5EF4-FFF2-40B4-BE49-F238E27FC236}">
                <a16:creationId xmlns:a16="http://schemas.microsoft.com/office/drawing/2014/main" id="{3CA02DC3-0C18-A445-1AD0-467815A37B88}"/>
              </a:ext>
            </a:extLst>
          </p:cNvPr>
          <p:cNvSpPr/>
          <p:nvPr/>
        </p:nvSpPr>
        <p:spPr>
          <a:xfrm rot="10800000">
            <a:off x="4680013" y="4237179"/>
            <a:ext cx="145522" cy="134770"/>
          </a:xfrm>
          <a:prstGeom prst="actionButtonBackPrevio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0" name="Picture 2" descr="Servizio Gestione Qualità">
            <a:extLst>
              <a:ext uri="{FF2B5EF4-FFF2-40B4-BE49-F238E27FC236}">
                <a16:creationId xmlns:a16="http://schemas.microsoft.com/office/drawing/2014/main" id="{8ECF1899-1AF1-3A25-D9AF-092A713CC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21399"/>
            <a:ext cx="1772769" cy="120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268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95486"/>
            <a:ext cx="8964996" cy="432048"/>
          </a:xfrm>
        </p:spPr>
        <p:txBody>
          <a:bodyPr>
            <a:noAutofit/>
          </a:bodyPr>
          <a:lstStyle/>
          <a:p>
            <a:pPr marL="0" indent="0" algn="r">
              <a:spcBef>
                <a:spcPts val="3000"/>
              </a:spcBef>
              <a:buNone/>
              <a:defRPr/>
            </a:pPr>
            <a:r>
              <a:rPr lang="it-I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 DVR del tuo Plesso </a:t>
            </a:r>
            <a:r>
              <a:rPr lang="it-IT" sz="2400" dirty="0">
                <a:cs typeface="Times New Roman" pitchFamily="18" charset="0"/>
              </a:rPr>
              <a:t>– </a:t>
            </a:r>
            <a:r>
              <a:rPr lang="it-IT" sz="2400" dirty="0" err="1">
                <a:cs typeface="Times New Roman" pitchFamily="18" charset="0"/>
              </a:rPr>
              <a:t>Mod</a:t>
            </a:r>
            <a:r>
              <a:rPr lang="it-IT" sz="2400" dirty="0">
                <a:cs typeface="Times New Roman" pitchFamily="18" charset="0"/>
              </a:rPr>
              <a:t>. 11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6745225" y="4562576"/>
            <a:ext cx="2363279" cy="529454"/>
            <a:chOff x="4788024" y="3151339"/>
            <a:chExt cx="2363279" cy="529454"/>
          </a:xfrm>
        </p:grpSpPr>
        <p:sp>
          <p:nvSpPr>
            <p:cNvPr id="5" name="Freeform 85"/>
            <p:cNvSpPr/>
            <p:nvPr>
              <p:custDataLst>
                <p:tags r:id="rId2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  <p:pic>
        <p:nvPicPr>
          <p:cNvPr id="10" name="Immagine 9">
            <a:extLst>
              <a:ext uri="{FF2B5EF4-FFF2-40B4-BE49-F238E27FC236}">
                <a16:creationId xmlns:a16="http://schemas.microsoft.com/office/drawing/2014/main" id="{51A3EF93-72A9-424D-B932-320392A07F7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0"/>
            <a:ext cx="3602895" cy="5143500"/>
          </a:xfrm>
          <a:prstGeom prst="rect">
            <a:avLst/>
          </a:prstGeom>
        </p:spPr>
      </p:pic>
      <p:pic>
        <p:nvPicPr>
          <p:cNvPr id="3074" name="Picture 2" descr="Servizio Gestione Qualità">
            <a:extLst>
              <a:ext uri="{FF2B5EF4-FFF2-40B4-BE49-F238E27FC236}">
                <a16:creationId xmlns:a16="http://schemas.microsoft.com/office/drawing/2014/main" id="{AF0CBEFC-42F3-1FDC-33D4-424B7ACA4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9192" y="1527634"/>
            <a:ext cx="333375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500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95486"/>
            <a:ext cx="8964996" cy="432048"/>
          </a:xfrm>
        </p:spPr>
        <p:txBody>
          <a:bodyPr>
            <a:noAutofit/>
          </a:bodyPr>
          <a:lstStyle/>
          <a:p>
            <a:pPr marL="0" indent="0" algn="r">
              <a:spcBef>
                <a:spcPts val="3000"/>
              </a:spcBef>
              <a:buNone/>
              <a:defRPr/>
            </a:pPr>
            <a:r>
              <a:rPr lang="it-I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 DVR del tuo Plesso </a:t>
            </a:r>
            <a:r>
              <a:rPr lang="it-IT" sz="2400" dirty="0">
                <a:cs typeface="Times New Roman" pitchFamily="18" charset="0"/>
              </a:rPr>
              <a:t>– </a:t>
            </a:r>
            <a:r>
              <a:rPr lang="it-IT" sz="2400" dirty="0" err="1">
                <a:cs typeface="Times New Roman" pitchFamily="18" charset="0"/>
              </a:rPr>
              <a:t>Mod</a:t>
            </a:r>
            <a:r>
              <a:rPr lang="it-IT" sz="2400" dirty="0">
                <a:cs typeface="Times New Roman" pitchFamily="18" charset="0"/>
              </a:rPr>
              <a:t>. 11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6745225" y="4562576"/>
            <a:ext cx="2363279" cy="529454"/>
            <a:chOff x="4788024" y="3151339"/>
            <a:chExt cx="2363279" cy="529454"/>
          </a:xfrm>
        </p:grpSpPr>
        <p:sp>
          <p:nvSpPr>
            <p:cNvPr id="5" name="Freeform 85"/>
            <p:cNvSpPr/>
            <p:nvPr>
              <p:custDataLst>
                <p:tags r:id="rId2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CF77714-354C-4CEF-8D3E-B3C78536FAB7}"/>
              </a:ext>
            </a:extLst>
          </p:cNvPr>
          <p:cNvSpPr txBox="1"/>
          <p:nvPr/>
        </p:nvSpPr>
        <p:spPr>
          <a:xfrm>
            <a:off x="71500" y="629656"/>
            <a:ext cx="8964996" cy="4331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/>
            <a:r>
              <a:rPr lang="it-IT" sz="14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Il Documento di Valutazione dei Rischi “DVR”, redatto ai sensi degli artt. 17, 28, 29 del D. Lgs. 81/08 </a:t>
            </a:r>
            <a:r>
              <a:rPr lang="it-IT" sz="1400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s.m.i</a:t>
            </a:r>
            <a:r>
              <a:rPr lang="it-IT" sz="14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 compreso quanto indicato nel DPR 151/11, contiene la valutazione dei seguenti rischi: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6213" lvl="0" indent="-176213">
              <a:spcBef>
                <a:spcPts val="300"/>
              </a:spcBef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sz="14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Rumore;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6213" lvl="0" indent="-176213">
              <a:spcBef>
                <a:spcPts val="300"/>
              </a:spcBef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sz="14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Vibrazioni;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6213" lvl="0" indent="-176213">
              <a:spcBef>
                <a:spcPts val="300"/>
              </a:spcBef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sz="14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Chimico;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6213" lvl="0" indent="-176213">
              <a:spcBef>
                <a:spcPts val="300"/>
              </a:spcBef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sz="14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Cancerogeno;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6213" lvl="0" indent="-176213">
              <a:spcBef>
                <a:spcPts val="300"/>
              </a:spcBef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sz="14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Biologico;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6213" lvl="0" indent="-176213">
              <a:spcBef>
                <a:spcPts val="300"/>
              </a:spcBef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sz="14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Polveri;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6213" lvl="0" indent="-176213">
              <a:spcBef>
                <a:spcPts val="300"/>
              </a:spcBef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sz="14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Incendio e ATEX;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6213" lvl="0" indent="-176213">
              <a:spcBef>
                <a:spcPts val="300"/>
              </a:spcBef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sz="14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Radiazioni ottiche artificiali (ROA: UV, IR, luce blu);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6213" lvl="0" indent="-176213">
              <a:spcBef>
                <a:spcPts val="300"/>
              </a:spcBef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sz="14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Elettromagnetismo;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6213" lvl="0" indent="-176213">
              <a:spcBef>
                <a:spcPts val="300"/>
              </a:spcBef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sz="14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Movimentazione Manuale dei Carichi (MMC);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6213" lvl="0" indent="-176213">
              <a:spcBef>
                <a:spcPts val="300"/>
              </a:spcBef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sz="14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Movimenti ripetitivi;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6213" lvl="0" indent="-176213">
              <a:spcBef>
                <a:spcPts val="300"/>
              </a:spcBef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sz="14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Lavoratrici madri, minori;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6213" lvl="0" indent="-176213">
              <a:spcBef>
                <a:spcPts val="300"/>
              </a:spcBef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sz="14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Interferenze nei lavori in appalto e contratti d'opera (art. 26 del D. Lgs. 81/08 </a:t>
            </a:r>
            <a:r>
              <a:rPr lang="it-IT" sz="1400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smi</a:t>
            </a:r>
            <a:r>
              <a:rPr lang="it-IT" sz="14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 e DUVRI);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6213" lvl="0" indent="-176213">
              <a:spcBef>
                <a:spcPts val="300"/>
              </a:spcBef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sz="14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Stress lavoro-correlato (art. 28 del D. Lgs. 81/08 </a:t>
            </a:r>
            <a:r>
              <a:rPr lang="it-IT" sz="1400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smi</a:t>
            </a:r>
            <a:r>
              <a:rPr lang="it-IT" sz="14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);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6213" lvl="0" indent="-176213">
              <a:spcBef>
                <a:spcPts val="300"/>
              </a:spcBef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sz="14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Alcol dipendenza e tossicodipendenza.</a:t>
            </a:r>
            <a:endParaRPr lang="it-IT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171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95486"/>
            <a:ext cx="8964996" cy="432048"/>
          </a:xfrm>
        </p:spPr>
        <p:txBody>
          <a:bodyPr>
            <a:noAutofit/>
          </a:bodyPr>
          <a:lstStyle/>
          <a:p>
            <a:pPr marL="0" indent="0" algn="r">
              <a:spcBef>
                <a:spcPts val="3000"/>
              </a:spcBef>
              <a:buNone/>
              <a:defRPr/>
            </a:pPr>
            <a:r>
              <a:rPr lang="it-I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 DVR del tuo Plesso </a:t>
            </a:r>
            <a:r>
              <a:rPr lang="it-IT" sz="2400" dirty="0">
                <a:cs typeface="Times New Roman" pitchFamily="18" charset="0"/>
              </a:rPr>
              <a:t>– </a:t>
            </a:r>
            <a:r>
              <a:rPr lang="it-IT" sz="2400" dirty="0" err="1">
                <a:cs typeface="Times New Roman" pitchFamily="18" charset="0"/>
              </a:rPr>
              <a:t>Mod</a:t>
            </a:r>
            <a:r>
              <a:rPr lang="it-IT" sz="2400" dirty="0">
                <a:cs typeface="Times New Roman" pitchFamily="18" charset="0"/>
              </a:rPr>
              <a:t>. 11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6745225" y="4562576"/>
            <a:ext cx="2363279" cy="529454"/>
            <a:chOff x="4788024" y="3151339"/>
            <a:chExt cx="2363279" cy="529454"/>
          </a:xfrm>
        </p:grpSpPr>
        <p:sp>
          <p:nvSpPr>
            <p:cNvPr id="5" name="Freeform 85"/>
            <p:cNvSpPr/>
            <p:nvPr>
              <p:custDataLst>
                <p:tags r:id="rId2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CF77714-354C-4CEF-8D3E-B3C78536FAB7}"/>
              </a:ext>
            </a:extLst>
          </p:cNvPr>
          <p:cNvSpPr txBox="1"/>
          <p:nvPr/>
        </p:nvSpPr>
        <p:spPr>
          <a:xfrm>
            <a:off x="251520" y="825406"/>
            <a:ext cx="8640960" cy="3762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/>
            <a:r>
              <a:rPr lang="it-IT" sz="1800" dirty="0">
                <a:effectLst/>
                <a:highlight>
                  <a:srgbClr val="00FF00"/>
                </a:highlight>
                <a:latin typeface="Century Schoolbook" panose="02040604050505020304" pitchFamily="18" charset="0"/>
                <a:ea typeface="Times New Roman" panose="02020603050405020304" pitchFamily="18" charset="0"/>
              </a:rPr>
              <a:t>Il DVR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, </a:t>
            </a:r>
            <a:r>
              <a:rPr lang="it-IT" sz="1800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Mod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. 11, </a:t>
            </a:r>
            <a:r>
              <a:rPr lang="it-IT" sz="1800" dirty="0">
                <a:effectLst/>
                <a:highlight>
                  <a:srgbClr val="00FF00"/>
                </a:highlight>
                <a:latin typeface="Century Schoolbook" panose="02040604050505020304" pitchFamily="18" charset="0"/>
                <a:ea typeface="Times New Roman" panose="02020603050405020304" pitchFamily="18" charset="0"/>
              </a:rPr>
              <a:t>va rielaborato entro 30 gg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, </a:t>
            </a:r>
            <a:r>
              <a:rPr lang="it-IT" sz="1800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Mod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. 11bis, </a:t>
            </a:r>
            <a:r>
              <a:rPr lang="it-IT" sz="1800" u="sng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in occasione di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: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6213" lvl="0" indent="-176213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Modifiche del proprio processo produttivo o di organizzazione del lavoro significative ai fini della salute e sicurezza dei lavoratori;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6213" lvl="0" indent="-176213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Significative evoluzioni delle conoscenze tecniche in materia di sicurezza, prevenzione e protezione, cambiamenti al sistema prevenzionistico interno (RLS, RSPP, MC, Resp. gestione delle emergenze ex D. Lgs 81/08 </a:t>
            </a:r>
            <a:r>
              <a:rPr lang="it-IT" sz="1800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smi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 art. 29 </a:t>
            </a:r>
            <a:r>
              <a:rPr lang="it-IT" sz="1800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com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. 3);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6213" lvl="0" indent="-176213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Introduzione nuovi rischi non valutati in precedenza;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6213" lvl="0" indent="-176213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Gravi infortuni o quando la sorveglianza sanitaria, se necessaria, ne evidenzi l’opportunità;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8460" indent="-378460" eaLnBrk="0">
              <a:spcBef>
                <a:spcPts val="300"/>
              </a:spcBef>
            </a:pPr>
            <a:r>
              <a:rPr lang="it-IT" sz="1800" b="1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N.B.: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800" i="1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non completa valutazione dei rischi equivale (in base alla giurisprudenza) ad una mancata valutazione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Century Schoolbook" panose="020406040505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884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95486"/>
            <a:ext cx="8964996" cy="432048"/>
          </a:xfrm>
        </p:spPr>
        <p:txBody>
          <a:bodyPr>
            <a:noAutofit/>
          </a:bodyPr>
          <a:lstStyle/>
          <a:p>
            <a:pPr marL="0" indent="0" algn="r">
              <a:spcBef>
                <a:spcPts val="3000"/>
              </a:spcBef>
              <a:buNone/>
              <a:defRPr/>
            </a:pPr>
            <a:r>
              <a:rPr lang="it-I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 DVR del tuo Plesso </a:t>
            </a:r>
            <a:r>
              <a:rPr lang="it-IT" sz="2400" dirty="0">
                <a:cs typeface="Times New Roman" pitchFamily="18" charset="0"/>
              </a:rPr>
              <a:t>– </a:t>
            </a:r>
            <a:r>
              <a:rPr lang="it-IT" sz="2400" dirty="0" err="1">
                <a:cs typeface="Times New Roman" pitchFamily="18" charset="0"/>
              </a:rPr>
              <a:t>Mod</a:t>
            </a:r>
            <a:r>
              <a:rPr lang="it-IT" sz="2400" dirty="0">
                <a:cs typeface="Times New Roman" pitchFamily="18" charset="0"/>
              </a:rPr>
              <a:t>. 11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6745225" y="4562576"/>
            <a:ext cx="2363279" cy="529454"/>
            <a:chOff x="4788024" y="3151339"/>
            <a:chExt cx="2363279" cy="529454"/>
          </a:xfrm>
        </p:grpSpPr>
        <p:sp>
          <p:nvSpPr>
            <p:cNvPr id="5" name="Freeform 85"/>
            <p:cNvSpPr/>
            <p:nvPr>
              <p:custDataLst>
                <p:tags r:id="rId2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CF77714-354C-4CEF-8D3E-B3C78536FAB7}"/>
              </a:ext>
            </a:extLst>
          </p:cNvPr>
          <p:cNvSpPr txBox="1"/>
          <p:nvPr/>
        </p:nvSpPr>
        <p:spPr>
          <a:xfrm>
            <a:off x="251520" y="627534"/>
            <a:ext cx="8712968" cy="4285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>
              <a:spcBef>
                <a:spcPts val="600"/>
              </a:spcBef>
              <a:spcAft>
                <a:spcPts val="300"/>
              </a:spcAft>
            </a:pP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Il DVR impone un cronoprogramma da seguire a cura del DS in sinergia con il Preposto/Fiduciario di Plesso: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0" indent="-88900"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b="1" dirty="0">
                <a:highlight>
                  <a:srgbClr val="FFFF00"/>
                </a:highlight>
                <a:latin typeface="Century Schoolbook" panose="02040604050505020304" pitchFamily="18" charset="0"/>
              </a:rPr>
              <a:t>Giornalmente:</a:t>
            </a:r>
          </a:p>
          <a:p>
            <a:pPr marL="342900" indent="-254000">
              <a:buFont typeface="Wingdings" panose="05000000000000000000" pitchFamily="2" charset="2"/>
              <a:buChar char=""/>
            </a:pPr>
            <a:r>
              <a:rPr lang="it-I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 panose="02020603050405020304" pitchFamily="18" charset="0"/>
              </a:rPr>
              <a:t> il personale della scuola è tenuto ad assicurarsi che le porte </a:t>
            </a: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in corrispondenza delle uscite di emergenza/sicurezza e di quelle utilizzate lungo le vie di esodo non siano chiuse a chiave o, nel caso siano previsti sistemi antintrusione, possano essere facilmente ed immediatamente aperte dall’interno senza l’uso di chiavi o mezzi specifici</a:t>
            </a:r>
            <a:r>
              <a:rPr lang="it-IT" dirty="0">
                <a:latin typeface="Century Schoolbook" panose="02040604050505020304" pitchFamily="18" charset="0"/>
              </a:rPr>
              <a:t>. Tutti i passaggi, i corridoi e le scale devono essere liberi da ostacoli e da pericoli che possono compromettere il sicuro utilizzo in caso di esodo. Ogni ostruzione deve essere subito rimossa e ogni difetto segnalato subito al responsabile della struttura - Preposto/Datore di lavoro - per essere riportato in condizioni di sicurezza il più presto possibile.</a:t>
            </a:r>
          </a:p>
          <a:p>
            <a:pPr marL="342900" indent="-254000">
              <a:buFont typeface="Wingdings" panose="05000000000000000000" pitchFamily="2" charset="2"/>
              <a:buChar char=""/>
            </a:pPr>
            <a:r>
              <a:rPr lang="it-IT" dirty="0">
                <a:latin typeface="Century Schoolbook" panose="02040604050505020304" pitchFamily="18" charset="0"/>
              </a:rPr>
              <a:t>l’impianto di diffusione sonora e/o allarme sia udibile in ogni ambiente del plesso. - “Registro Controlli Antincendio” – Mod. 16.</a:t>
            </a:r>
          </a:p>
        </p:txBody>
      </p:sp>
      <p:pic>
        <p:nvPicPr>
          <p:cNvPr id="1026" name="Picture 2" descr="166.100+ Porta Chiusa Foto stock, immagini e fotografie royalty ...">
            <a:extLst>
              <a:ext uri="{FF2B5EF4-FFF2-40B4-BE49-F238E27FC236}">
                <a16:creationId xmlns:a16="http://schemas.microsoft.com/office/drawing/2014/main" id="{14850BB7-290A-9D54-B704-BAE763CF77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421" y="2374587"/>
            <a:ext cx="576064" cy="106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D45543C-EB07-0070-395F-178D1262F5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179512" y="1815666"/>
            <a:ext cx="397680" cy="49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273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95486"/>
            <a:ext cx="8964996" cy="432048"/>
          </a:xfrm>
        </p:spPr>
        <p:txBody>
          <a:bodyPr>
            <a:noAutofit/>
          </a:bodyPr>
          <a:lstStyle/>
          <a:p>
            <a:pPr marL="0" indent="0" algn="r">
              <a:spcBef>
                <a:spcPts val="3000"/>
              </a:spcBef>
              <a:buNone/>
              <a:defRPr/>
            </a:pPr>
            <a:r>
              <a:rPr lang="it-I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 DVR del tuo Plesso </a:t>
            </a:r>
            <a:r>
              <a:rPr lang="it-IT" sz="2400" dirty="0">
                <a:cs typeface="Times New Roman" pitchFamily="18" charset="0"/>
              </a:rPr>
              <a:t>– </a:t>
            </a:r>
            <a:r>
              <a:rPr lang="it-IT" sz="2400" dirty="0" err="1">
                <a:cs typeface="Times New Roman" pitchFamily="18" charset="0"/>
              </a:rPr>
              <a:t>Mod</a:t>
            </a:r>
            <a:r>
              <a:rPr lang="it-IT" sz="2400" dirty="0">
                <a:cs typeface="Times New Roman" pitchFamily="18" charset="0"/>
              </a:rPr>
              <a:t>. 11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6745225" y="4562576"/>
            <a:ext cx="2363279" cy="529454"/>
            <a:chOff x="4788024" y="3151339"/>
            <a:chExt cx="2363279" cy="529454"/>
          </a:xfrm>
        </p:grpSpPr>
        <p:sp>
          <p:nvSpPr>
            <p:cNvPr id="5" name="Freeform 85"/>
            <p:cNvSpPr/>
            <p:nvPr>
              <p:custDataLst>
                <p:tags r:id="rId2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CF77714-354C-4CEF-8D3E-B3C78536FAB7}"/>
              </a:ext>
            </a:extLst>
          </p:cNvPr>
          <p:cNvSpPr txBox="1"/>
          <p:nvPr/>
        </p:nvSpPr>
        <p:spPr>
          <a:xfrm>
            <a:off x="251520" y="535776"/>
            <a:ext cx="8712968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b="1" dirty="0">
                <a:highlight>
                  <a:srgbClr val="FFFF00"/>
                </a:highlight>
                <a:latin typeface="Century Schoolbook" panose="02040604050505020304" pitchFamily="18" charset="0"/>
              </a:rPr>
              <a:t>Mensilmente:</a:t>
            </a:r>
            <a:r>
              <a:rPr lang="it-IT" b="1" dirty="0">
                <a:latin typeface="Century Schoolbook" panose="02040604050505020304" pitchFamily="18" charset="0"/>
              </a:rPr>
              <a:t> 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gli addetti antincendio designati, provvederanno alla sorveglianza dei presidi antincendio di primo intervento. 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“Registro Controlli Antincendio” – Mod. 16</a:t>
            </a:r>
            <a:endParaRPr lang="it-IT" sz="1800" b="1" dirty="0">
              <a:highlight>
                <a:srgbClr val="FFFF00"/>
              </a:highlight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marL="88900" lvl="0" indent="-88900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sz="1800" b="1" dirty="0">
                <a:highlight>
                  <a:srgbClr val="FFFF00"/>
                </a:highlight>
                <a:latin typeface="Century Schoolbook" panose="02040604050505020304" pitchFamily="18" charset="0"/>
                <a:ea typeface="Times New Roman" panose="02020603050405020304" pitchFamily="18" charset="0"/>
              </a:rPr>
              <a:t>Sei mesi 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- 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effettui il controllo dei presidi di protezione collettiva: estintori, impianti antincendio, interruttori differenziali, cassette di primo soccorso, tenuta dei parapetti ecc.; i cui risultati vanno annotati: “Registro Controlli Antincendio” – Mod. 16; “Diario delle Manutenzioni” – Mod. 17. In caso di verifica negativa i risultati vanno trasmessi all’Ente Proprietario a mezzo comunicazione scritta - Mod. 5bis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0" lvl="0" indent="-88900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b="1" dirty="0">
                <a:highlight>
                  <a:srgbClr val="FFFF00"/>
                </a:highlight>
                <a:latin typeface="Century Schoolbook" panose="02040604050505020304" pitchFamily="18" charset="0"/>
              </a:rPr>
              <a:t>Anno Scolastico:</a:t>
            </a:r>
          </a:p>
          <a:p>
            <a:pPr marL="354013" lvl="0" indent="-265113">
              <a:buFont typeface="Wingdings" panose="05000000000000000000" pitchFamily="2" charset="2"/>
              <a:buChar char=""/>
            </a:pPr>
            <a:r>
              <a:rPr lang="it-IT" dirty="0">
                <a:latin typeface="Century Schoolbook" panose="02040604050505020304" pitchFamily="18" charset="0"/>
              </a:rPr>
              <a:t>effettuare almeno </a:t>
            </a:r>
            <a:r>
              <a:rPr lang="it-IT" sz="1800" dirty="0">
                <a:effectLst/>
                <a:highlight>
                  <a:srgbClr val="00FF00"/>
                </a:highlight>
                <a:latin typeface="Century Schoolbook" panose="02040604050505020304" pitchFamily="18" charset="0"/>
                <a:ea typeface="Times New Roman" panose="02020603050405020304" pitchFamily="18" charset="0"/>
              </a:rPr>
              <a:t>n. 4 prove 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di evacuazione (DM 26/08/92 punto 12.0 e </a:t>
            </a:r>
            <a:r>
              <a:rPr lang="it-IT" sz="1800" b="1" dirty="0" err="1">
                <a:solidFill>
                  <a:srgbClr val="FF000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Circ.VVF</a:t>
            </a:r>
            <a:r>
              <a:rPr lang="it-IT" sz="1800" b="1" dirty="0">
                <a:solidFill>
                  <a:srgbClr val="FF0000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 5264.18/04/18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) – </a:t>
            </a:r>
            <a:r>
              <a:rPr lang="it-IT" sz="1800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Mod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. 14, </a:t>
            </a:r>
            <a:r>
              <a:rPr lang="it-IT" sz="1800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Mod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 14bis, </a:t>
            </a:r>
            <a:r>
              <a:rPr lang="it-IT" sz="1800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Mod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. 15, </a:t>
            </a:r>
            <a:r>
              <a:rPr lang="it-IT" sz="1800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Mod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. 16 ter;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4013" lvl="0" indent="-265113">
              <a:buFont typeface="Wingdings" panose="05000000000000000000" pitchFamily="2" charset="2"/>
              <a:buChar char=""/>
            </a:pP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Tenere aggiornato lo stato di formazione, in materia di sicurezza, di tutti i lavoratori compresi i Preposti, Addetti Gestione Emergenza, RLS – </a:t>
            </a:r>
            <a:r>
              <a:rPr lang="it-IT" sz="1800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Mod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. 10.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7" name="Connettore diritto 6">
            <a:hlinkClick r:id="rId4" action="ppaction://hlinkfile"/>
            <a:extLst>
              <a:ext uri="{FF2B5EF4-FFF2-40B4-BE49-F238E27FC236}">
                <a16:creationId xmlns:a16="http://schemas.microsoft.com/office/drawing/2014/main" id="{CE7FCBEC-33FD-AFBC-FD0F-DE502A3C1694}"/>
              </a:ext>
            </a:extLst>
          </p:cNvPr>
          <p:cNvCxnSpPr/>
          <p:nvPr/>
        </p:nvCxnSpPr>
        <p:spPr>
          <a:xfrm>
            <a:off x="791580" y="4011910"/>
            <a:ext cx="2556284" cy="0"/>
          </a:xfrm>
          <a:prstGeom prst="lin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7601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95486"/>
            <a:ext cx="8964996" cy="432048"/>
          </a:xfrm>
        </p:spPr>
        <p:txBody>
          <a:bodyPr>
            <a:noAutofit/>
          </a:bodyPr>
          <a:lstStyle/>
          <a:p>
            <a:pPr marL="0" indent="0" algn="r">
              <a:spcBef>
                <a:spcPts val="3000"/>
              </a:spcBef>
              <a:buNone/>
              <a:defRPr/>
            </a:pPr>
            <a:r>
              <a:rPr lang="it-I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 DVR del tuo Plesso </a:t>
            </a:r>
            <a:r>
              <a:rPr lang="it-IT" sz="2400" dirty="0">
                <a:cs typeface="Times New Roman" pitchFamily="18" charset="0"/>
              </a:rPr>
              <a:t>– </a:t>
            </a:r>
            <a:r>
              <a:rPr lang="it-IT" sz="2400" dirty="0" err="1">
                <a:cs typeface="Times New Roman" pitchFamily="18" charset="0"/>
              </a:rPr>
              <a:t>Mod</a:t>
            </a:r>
            <a:r>
              <a:rPr lang="it-IT" sz="2400" dirty="0">
                <a:cs typeface="Times New Roman" pitchFamily="18" charset="0"/>
              </a:rPr>
              <a:t>. 11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6745225" y="4562576"/>
            <a:ext cx="2363279" cy="529454"/>
            <a:chOff x="4788024" y="3151339"/>
            <a:chExt cx="2363279" cy="529454"/>
          </a:xfrm>
        </p:grpSpPr>
        <p:sp>
          <p:nvSpPr>
            <p:cNvPr id="5" name="Freeform 85"/>
            <p:cNvSpPr/>
            <p:nvPr>
              <p:custDataLst>
                <p:tags r:id="rId2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CF77714-354C-4CEF-8D3E-B3C78536FAB7}"/>
              </a:ext>
            </a:extLst>
          </p:cNvPr>
          <p:cNvSpPr txBox="1"/>
          <p:nvPr/>
        </p:nvSpPr>
        <p:spPr>
          <a:xfrm>
            <a:off x="251520" y="827871"/>
            <a:ext cx="8712968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indent="-88900"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b="1" dirty="0">
                <a:highlight>
                  <a:srgbClr val="FFFF00"/>
                </a:highlight>
                <a:latin typeface="Century Schoolbook" panose="02040604050505020304" pitchFamily="18" charset="0"/>
              </a:rPr>
              <a:t>Due anni:</a:t>
            </a:r>
          </a:p>
          <a:p>
            <a:pPr marL="342900" lvl="0" indent="-254000">
              <a:buFont typeface="Wingdings" panose="05000000000000000000" pitchFamily="2" charset="2"/>
              <a:buChar char=""/>
            </a:pPr>
            <a:r>
              <a:rPr lang="it-IT" dirty="0">
                <a:latin typeface="Century Schoolbook" panose="02040604050505020304" pitchFamily="18" charset="0"/>
              </a:rPr>
              <a:t>Si aggiorni la valutazione del rischio stress lavoro correlato;</a:t>
            </a:r>
          </a:p>
          <a:p>
            <a:pPr marL="342900" lvl="0" indent="-254000">
              <a:buFont typeface="Wingdings" panose="05000000000000000000" pitchFamily="2" charset="2"/>
              <a:buChar char=""/>
            </a:pPr>
            <a:r>
              <a:rPr lang="it-IT" dirty="0">
                <a:latin typeface="Century Schoolbook" panose="02040604050505020304" pitchFamily="18" charset="0"/>
              </a:rPr>
              <a:t>Per i plessi soggetti a CPI l’Ente Proprietario disponga la Verifica dell'impianto di messa a terra ai sensi del DPR 462/01 – </a:t>
            </a:r>
            <a:r>
              <a:rPr lang="it-IT" dirty="0" err="1">
                <a:latin typeface="Century Schoolbook" panose="02040604050505020304" pitchFamily="18" charset="0"/>
              </a:rPr>
              <a:t>Mod</a:t>
            </a:r>
            <a:r>
              <a:rPr lang="it-IT" dirty="0">
                <a:latin typeface="Century Schoolbook" panose="02040604050505020304" pitchFamily="18" charset="0"/>
              </a:rPr>
              <a:t>. 5 DPR462.</a:t>
            </a:r>
          </a:p>
          <a:p>
            <a:pPr marL="88900" lvl="0" indent="-88900">
              <a:spcBef>
                <a:spcPts val="1200"/>
              </a:spcBef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b="1" dirty="0">
                <a:highlight>
                  <a:srgbClr val="FFFF00"/>
                </a:highlight>
                <a:latin typeface="Century Schoolbook" panose="02040604050505020304" pitchFamily="18" charset="0"/>
              </a:rPr>
              <a:t>Tre anni:</a:t>
            </a:r>
          </a:p>
          <a:p>
            <a:pPr marL="342900" lvl="0" indent="-254000">
              <a:buFont typeface="Wingdings" panose="05000000000000000000" pitchFamily="2" charset="2"/>
              <a:buChar char=""/>
            </a:pP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Gli addetti delle squadre di gestione emergenza: salvataggio e primo soccorso - frequentino i corsi di aggiornamento previsti per legge – Mod. 10;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254000">
              <a:buFont typeface="Wingdings" panose="05000000000000000000" pitchFamily="2" charset="2"/>
              <a:buChar char=""/>
            </a:pP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Ripetere la valutazione dei rischi da: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2913" lvl="0" indent="-88900">
              <a:buFont typeface="Wingdings" panose="05000000000000000000" pitchFamily="2" charset="2"/>
              <a:buChar char=""/>
            </a:pP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agenti chimici;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2913" lvl="0" indent="-88900">
              <a:buFont typeface="Wingdings" panose="05000000000000000000" pitchFamily="2" charset="2"/>
              <a:buChar char=""/>
            </a:pP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agenti cancerogeni e mutageni;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2913" lvl="0" indent="-88900">
              <a:buFont typeface="Wingdings" panose="05000000000000000000" pitchFamily="2" charset="2"/>
              <a:buChar char=""/>
            </a:pP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esposizione ad amianto;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42913" lvl="0" indent="-88900">
              <a:buFont typeface="Wingdings" panose="05000000000000000000" pitchFamily="2" charset="2"/>
              <a:buChar char=""/>
            </a:pP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esposizione ad agenti biologici (</a:t>
            </a:r>
            <a:r>
              <a:rPr lang="it-IT" sz="1800" i="1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legionella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).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76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95486"/>
            <a:ext cx="8964996" cy="432048"/>
          </a:xfrm>
        </p:spPr>
        <p:txBody>
          <a:bodyPr>
            <a:noAutofit/>
          </a:bodyPr>
          <a:lstStyle/>
          <a:p>
            <a:pPr marL="0" indent="0" algn="r">
              <a:spcBef>
                <a:spcPts val="3000"/>
              </a:spcBef>
              <a:buNone/>
              <a:defRPr/>
            </a:pPr>
            <a:r>
              <a:rPr lang="it-I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 DVR del tuo Plesso </a:t>
            </a:r>
            <a:r>
              <a:rPr lang="it-IT" sz="2400" dirty="0">
                <a:cs typeface="Times New Roman" pitchFamily="18" charset="0"/>
              </a:rPr>
              <a:t>– </a:t>
            </a:r>
            <a:r>
              <a:rPr lang="it-IT" sz="2400" dirty="0" err="1">
                <a:cs typeface="Times New Roman" pitchFamily="18" charset="0"/>
              </a:rPr>
              <a:t>Mod</a:t>
            </a:r>
            <a:r>
              <a:rPr lang="it-IT" sz="2400" dirty="0">
                <a:cs typeface="Times New Roman" pitchFamily="18" charset="0"/>
              </a:rPr>
              <a:t>. 11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6745225" y="4562576"/>
            <a:ext cx="2363279" cy="529454"/>
            <a:chOff x="4788024" y="3151339"/>
            <a:chExt cx="2363279" cy="529454"/>
          </a:xfrm>
        </p:grpSpPr>
        <p:sp>
          <p:nvSpPr>
            <p:cNvPr id="5" name="Freeform 85"/>
            <p:cNvSpPr/>
            <p:nvPr>
              <p:custDataLst>
                <p:tags r:id="rId2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CF77714-354C-4CEF-8D3E-B3C78536FAB7}"/>
              </a:ext>
            </a:extLst>
          </p:cNvPr>
          <p:cNvSpPr txBox="1"/>
          <p:nvPr/>
        </p:nvSpPr>
        <p:spPr>
          <a:xfrm>
            <a:off x="251520" y="1062772"/>
            <a:ext cx="8640960" cy="2816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8900" lvl="0" indent="-88900"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b="1" dirty="0">
                <a:highlight>
                  <a:srgbClr val="FFFF00"/>
                </a:highlight>
                <a:latin typeface="Century Schoolbook" panose="02040604050505020304" pitchFamily="18" charset="0"/>
              </a:rPr>
              <a:t>Quattro anni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: ripetere la valutazione dei rischi fisici (rumore, vibrazioni, ecc.).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8900" lvl="0" indent="-88900">
              <a:spcBef>
                <a:spcPts val="1800"/>
              </a:spcBef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b="1" dirty="0">
                <a:highlight>
                  <a:srgbClr val="FFFF00"/>
                </a:highlight>
                <a:latin typeface="Century Schoolbook" panose="02040604050505020304" pitchFamily="18" charset="0"/>
              </a:rPr>
              <a:t>Cinque anni:</a:t>
            </a:r>
          </a:p>
          <a:p>
            <a:pPr marL="342900" lvl="0" indent="-254000">
              <a:buFont typeface="Wingdings" panose="05000000000000000000" pitchFamily="2" charset="2"/>
              <a:buChar char=""/>
            </a:pP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Si aggiorni la formazione dei Preposti, </a:t>
            </a:r>
            <a:r>
              <a:rPr lang="it-IT" sz="1800" dirty="0">
                <a:effectLst/>
                <a:highlight>
                  <a:srgbClr val="00FF00"/>
                </a:highlight>
                <a:latin typeface="Century Schoolbook" panose="02040604050505020304" pitchFamily="18" charset="0"/>
                <a:ea typeface="Times New Roman" panose="02020603050405020304" pitchFamily="18" charset="0"/>
              </a:rPr>
              <a:t>Addetti Antincendio e dei Lavoratori – Mod. 10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;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254000">
              <a:buFont typeface="Wingdings" panose="05000000000000000000" pitchFamily="2" charset="2"/>
              <a:buChar char=""/>
            </a:pP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Per i plessi non soggetti a CPI l’Ente Proprietario disponga la Verifica dell'impianto di messa a terra ai sensi del DPR 462/01 – Mod. 5 DPR462;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254000">
              <a:buFont typeface="Wingdings" panose="05000000000000000000" pitchFamily="2" charset="2"/>
              <a:buChar char=""/>
            </a:pP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Il DS/DL provvede al rinnovo periodico del Certificato di Prevenzione Incedi (CPI – DPR 151/11).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092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734" name="Picture 6" descr="http://www.subito.it/info/sites/52172199575e223905000003/content_entry561250ac458ae877e9000001/56126c00458ae877e9000072/files/lavora_con_noi-ragazzo_chart_desktop.pn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/>
          <a:stretch/>
        </p:blipFill>
        <p:spPr bwMode="auto">
          <a:xfrm>
            <a:off x="178810" y="115517"/>
            <a:ext cx="878638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po 5"/>
          <p:cNvGrpSpPr/>
          <p:nvPr/>
        </p:nvGrpSpPr>
        <p:grpSpPr>
          <a:xfrm>
            <a:off x="6673217" y="4515966"/>
            <a:ext cx="2363279" cy="529454"/>
            <a:chOff x="4788024" y="3151339"/>
            <a:chExt cx="2363279" cy="529454"/>
          </a:xfrm>
        </p:grpSpPr>
        <p:sp>
          <p:nvSpPr>
            <p:cNvPr id="7" name="Freeform 85"/>
            <p:cNvSpPr/>
            <p:nvPr>
              <p:custDataLst>
                <p:tags r:id="rId2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  <p:sp>
        <p:nvSpPr>
          <p:cNvPr id="2" name="Rettangolo 1">
            <a:extLst>
              <a:ext uri="{FF2B5EF4-FFF2-40B4-BE49-F238E27FC236}">
                <a16:creationId xmlns:a16="http://schemas.microsoft.com/office/drawing/2014/main" id="{A66AC97A-6D67-4AB2-A707-D5E1DC12E8DD}"/>
              </a:ext>
            </a:extLst>
          </p:cNvPr>
          <p:cNvSpPr/>
          <p:nvPr/>
        </p:nvSpPr>
        <p:spPr>
          <a:xfrm>
            <a:off x="4139952" y="1131589"/>
            <a:ext cx="3816424" cy="1943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4114060" y="2189449"/>
            <a:ext cx="415623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sapere?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0AE0286-7332-42B7-86F1-2A71AD4A2485}"/>
              </a:ext>
            </a:extLst>
          </p:cNvPr>
          <p:cNvSpPr/>
          <p:nvPr/>
        </p:nvSpPr>
        <p:spPr>
          <a:xfrm>
            <a:off x="4572000" y="3074784"/>
            <a:ext cx="3240360" cy="361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11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95486"/>
            <a:ext cx="8964996" cy="432048"/>
          </a:xfrm>
        </p:spPr>
        <p:txBody>
          <a:bodyPr>
            <a:noAutofit/>
          </a:bodyPr>
          <a:lstStyle/>
          <a:p>
            <a:pPr marL="0" indent="0" algn="r">
              <a:spcBef>
                <a:spcPts val="3000"/>
              </a:spcBef>
              <a:buNone/>
              <a:defRPr/>
            </a:pPr>
            <a:r>
              <a:rPr lang="it-I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 DVR del tuo Plesso </a:t>
            </a:r>
            <a:r>
              <a:rPr lang="it-IT" sz="2400" dirty="0">
                <a:cs typeface="Times New Roman" pitchFamily="18" charset="0"/>
              </a:rPr>
              <a:t>– </a:t>
            </a:r>
            <a:r>
              <a:rPr lang="it-IT" sz="2400" dirty="0" err="1">
                <a:cs typeface="Times New Roman" pitchFamily="18" charset="0"/>
              </a:rPr>
              <a:t>Mod</a:t>
            </a:r>
            <a:r>
              <a:rPr lang="it-IT" sz="2400" dirty="0">
                <a:cs typeface="Times New Roman" pitchFamily="18" charset="0"/>
              </a:rPr>
              <a:t>. 11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6745225" y="4562576"/>
            <a:ext cx="2363279" cy="529454"/>
            <a:chOff x="4788024" y="3151339"/>
            <a:chExt cx="2363279" cy="529454"/>
          </a:xfrm>
        </p:grpSpPr>
        <p:sp>
          <p:nvSpPr>
            <p:cNvPr id="5" name="Freeform 85"/>
            <p:cNvSpPr/>
            <p:nvPr>
              <p:custDataLst>
                <p:tags r:id="rId2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CF77714-354C-4CEF-8D3E-B3C78536FAB7}"/>
              </a:ext>
            </a:extLst>
          </p:cNvPr>
          <p:cNvSpPr txBox="1"/>
          <p:nvPr/>
        </p:nvSpPr>
        <p:spPr>
          <a:xfrm>
            <a:off x="179512" y="1044278"/>
            <a:ext cx="882098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>
              <a:spcBef>
                <a:spcPts val="600"/>
              </a:spcBef>
            </a:pPr>
            <a:r>
              <a:rPr lang="it-IT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entury Schoolbook" panose="02040604050505020304" pitchFamily="18" charset="0"/>
                <a:ea typeface="Times New Roman" panose="02020603050405020304" pitchFamily="18" charset="0"/>
              </a:rPr>
              <a:t>Il contenuto del DVR, che è coperto da privacy 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e quindi non può essere pubblicato, si farà partecipe la comunità educante mediante </a:t>
            </a:r>
            <a:r>
              <a:rPr lang="it-IT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entury Schoolbook" panose="02040604050505020304" pitchFamily="18" charset="0"/>
                <a:ea typeface="Times New Roman" panose="02020603050405020304" pitchFamily="18" charset="0"/>
              </a:rPr>
              <a:t>circolare informativa (art. 36)</a:t>
            </a:r>
            <a:r>
              <a:rPr 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 panose="02020603050405020304" pitchFamily="18" charset="0"/>
              </a:rPr>
              <a:t>,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 anche al fine di prevenire i rischi di infortuni e di malattie professionali, «</a:t>
            </a:r>
            <a:r>
              <a:rPr lang="it-IT" sz="1800" i="1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ai sensi degli artt. 28 c. 2 </a:t>
            </a:r>
            <a:r>
              <a:rPr lang="it-IT" sz="1800" i="1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let</a:t>
            </a:r>
            <a:r>
              <a:rPr lang="it-IT" sz="1800" i="1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. d, 30, 36 del D. Lgs. 81/08 </a:t>
            </a:r>
            <a:r>
              <a:rPr lang="it-IT" sz="1800" i="1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s.m.i.</a:t>
            </a:r>
            <a:r>
              <a:rPr lang="it-IT" sz="1800" i="1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» 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– </a:t>
            </a:r>
            <a:r>
              <a:rPr lang="it-IT" sz="1800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Mod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. 13, </a:t>
            </a:r>
            <a:r>
              <a:rPr lang="it-IT" sz="1800" i="1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mentre le firme di avvenuta comprensione del testo sono contenute nel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 </a:t>
            </a:r>
            <a:r>
              <a:rPr lang="it-IT" sz="1800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Mod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. 13bis.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2" descr="DVR - Documento di Valutazione dei Rischi - LogicaServizi.eu">
            <a:extLst>
              <a:ext uri="{FF2B5EF4-FFF2-40B4-BE49-F238E27FC236}">
                <a16:creationId xmlns:a16="http://schemas.microsoft.com/office/drawing/2014/main" id="{D2006A01-B761-A786-6354-D70EFDE63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011" y="299200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ello divieto “Vietato l'accesso a non autorizzati”, pellicola  adesiva,100 mm, conf. 20 pz.">
            <a:extLst>
              <a:ext uri="{FF2B5EF4-FFF2-40B4-BE49-F238E27FC236}">
                <a16:creationId xmlns:a16="http://schemas.microsoft.com/office/drawing/2014/main" id="{90049BBE-3460-303A-2EAB-D5FAC80E9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097" y="2715766"/>
            <a:ext cx="1510691" cy="151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015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95486"/>
            <a:ext cx="8964996" cy="432048"/>
          </a:xfrm>
        </p:spPr>
        <p:txBody>
          <a:bodyPr>
            <a:noAutofit/>
          </a:bodyPr>
          <a:lstStyle/>
          <a:p>
            <a:pPr marL="0" indent="0" algn="r">
              <a:spcBef>
                <a:spcPts val="3000"/>
              </a:spcBef>
              <a:buNone/>
              <a:defRPr/>
            </a:pPr>
            <a:r>
              <a:rPr lang="it-I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 DVR del tuo Plesso </a:t>
            </a:r>
            <a:r>
              <a:rPr lang="it-IT" sz="2400" dirty="0">
                <a:cs typeface="Times New Roman" pitchFamily="18" charset="0"/>
              </a:rPr>
              <a:t>– </a:t>
            </a:r>
            <a:r>
              <a:rPr lang="it-IT" sz="2400" dirty="0" err="1">
                <a:cs typeface="Times New Roman" pitchFamily="18" charset="0"/>
              </a:rPr>
              <a:t>Mod</a:t>
            </a:r>
            <a:r>
              <a:rPr lang="it-IT" sz="2400" dirty="0">
                <a:cs typeface="Times New Roman" pitchFamily="18" charset="0"/>
              </a:rPr>
              <a:t>. 11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6745225" y="4562576"/>
            <a:ext cx="2363279" cy="529454"/>
            <a:chOff x="4788024" y="3151339"/>
            <a:chExt cx="2363279" cy="529454"/>
          </a:xfrm>
        </p:grpSpPr>
        <p:sp>
          <p:nvSpPr>
            <p:cNvPr id="5" name="Freeform 85"/>
            <p:cNvSpPr/>
            <p:nvPr>
              <p:custDataLst>
                <p:tags r:id="rId2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CF77714-354C-4CEF-8D3E-B3C78536FAB7}"/>
              </a:ext>
            </a:extLst>
          </p:cNvPr>
          <p:cNvSpPr txBox="1"/>
          <p:nvPr/>
        </p:nvSpPr>
        <p:spPr>
          <a:xfrm>
            <a:off x="161510" y="699542"/>
            <a:ext cx="88209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>
              <a:spcBef>
                <a:spcPts val="600"/>
              </a:spcBef>
            </a:pP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Stralci trattati nel </a:t>
            </a:r>
            <a:r>
              <a:rPr lang="it-IT" sz="1800" i="1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Mod</a:t>
            </a:r>
            <a:r>
              <a:rPr lang="it-IT" sz="1800" i="1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13 – circolare informazione (art. 36), 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sono posti all’Albo della Sicurezza, </a:t>
            </a:r>
            <a:r>
              <a:rPr lang="it-IT" sz="1800" u="sng" dirty="0">
                <a:solidFill>
                  <a:srgbClr val="0000FF"/>
                </a:solidFill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Arial" panose="020B0604020202020204" pitchFamily="34" charset="0"/>
                <a:hlinkClick r:id="rId4" action="ppaction://hlinkfile"/>
              </a:rPr>
              <a:t>Cart. 00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ed in vari ambienti del plesso (</a:t>
            </a:r>
            <a:r>
              <a:rPr lang="it-IT" sz="1800" i="1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cartelli ICOTEA, sfondo giallo e corpo del testo nero + Circolare Informazione art. 36 “</a:t>
            </a:r>
            <a:r>
              <a:rPr lang="it-IT" sz="1800" i="1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Mod</a:t>
            </a:r>
            <a:r>
              <a:rPr lang="it-IT" sz="1800" i="1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13”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60A77BF-028C-455C-8C3D-C568C569B73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85483" y="1717854"/>
            <a:ext cx="5373034" cy="32212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390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95486"/>
            <a:ext cx="8964996" cy="432048"/>
          </a:xfrm>
        </p:spPr>
        <p:txBody>
          <a:bodyPr>
            <a:noAutofit/>
          </a:bodyPr>
          <a:lstStyle/>
          <a:p>
            <a:pPr marL="0" indent="0" algn="r">
              <a:spcBef>
                <a:spcPts val="3000"/>
              </a:spcBef>
              <a:buNone/>
              <a:defRPr/>
            </a:pPr>
            <a:r>
              <a:rPr lang="it-I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 DVR del tuo Plesso </a:t>
            </a:r>
            <a:r>
              <a:rPr lang="it-IT" sz="2400" dirty="0">
                <a:cs typeface="Times New Roman" pitchFamily="18" charset="0"/>
              </a:rPr>
              <a:t>– </a:t>
            </a:r>
            <a:r>
              <a:rPr lang="it-IT" sz="2400" dirty="0" err="1">
                <a:cs typeface="Times New Roman" pitchFamily="18" charset="0"/>
              </a:rPr>
              <a:t>Mod</a:t>
            </a:r>
            <a:r>
              <a:rPr lang="it-IT" sz="2400" dirty="0">
                <a:cs typeface="Times New Roman" pitchFamily="18" charset="0"/>
              </a:rPr>
              <a:t>. 11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6745225" y="4562576"/>
            <a:ext cx="2363279" cy="529454"/>
            <a:chOff x="4788024" y="3151339"/>
            <a:chExt cx="2363279" cy="529454"/>
          </a:xfrm>
        </p:grpSpPr>
        <p:sp>
          <p:nvSpPr>
            <p:cNvPr id="5" name="Freeform 85"/>
            <p:cNvSpPr/>
            <p:nvPr>
              <p:custDataLst>
                <p:tags r:id="rId2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CF77714-354C-4CEF-8D3E-B3C78536FAB7}"/>
              </a:ext>
            </a:extLst>
          </p:cNvPr>
          <p:cNvSpPr txBox="1"/>
          <p:nvPr/>
        </p:nvSpPr>
        <p:spPr>
          <a:xfrm>
            <a:off x="161510" y="627534"/>
            <a:ext cx="8820980" cy="395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just">
              <a:spcBef>
                <a:spcPts val="600"/>
              </a:spcBef>
            </a:pPr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entury Schoolbook" panose="02040604050505020304" pitchFamily="18" charset="0"/>
                <a:ea typeface="Times New Roman" panose="02020603050405020304" pitchFamily="18" charset="0"/>
              </a:rPr>
              <a:t>Completano gli atti collegati al “DVR</a:t>
            </a:r>
            <a:r>
              <a:rPr lang="it-IT" sz="1800" b="1" dirty="0">
                <a:effectLst/>
                <a:highlight>
                  <a:srgbClr val="FFFF00"/>
                </a:highlight>
                <a:latin typeface="Century Schoolbook" panose="02040604050505020304" pitchFamily="18" charset="0"/>
                <a:ea typeface="Times New Roman" panose="02020603050405020304" pitchFamily="18" charset="0"/>
              </a:rPr>
              <a:t> </a:t>
            </a:r>
            <a:r>
              <a:rPr lang="it-IT" sz="1800" dirty="0">
                <a:effectLst/>
                <a:highlight>
                  <a:srgbClr val="FFFF00"/>
                </a:highlight>
                <a:latin typeface="Century Schoolbook" panose="02040604050505020304" pitchFamily="18" charset="0"/>
                <a:ea typeface="Times New Roman" panose="02020603050405020304" pitchFamily="18" charset="0"/>
              </a:rPr>
              <a:t>– </a:t>
            </a:r>
            <a:r>
              <a:rPr lang="it-IT" sz="1800" u="sng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Century Schoolbook" panose="02040604050505020304" pitchFamily="18" charset="0"/>
                <a:ea typeface="Times New Roman" panose="02020603050405020304" pitchFamily="18" charset="0"/>
                <a:hlinkClick r:id="rId4" action="ppaction://hlinkfile"/>
              </a:rPr>
              <a:t>Mod</a:t>
            </a:r>
            <a:r>
              <a:rPr lang="it-IT" sz="1800" u="sng" dirty="0">
                <a:solidFill>
                  <a:srgbClr val="0000FF"/>
                </a:solidFill>
                <a:effectLst/>
                <a:highlight>
                  <a:srgbClr val="FFFF00"/>
                </a:highlight>
                <a:latin typeface="Century Schoolbook" panose="02040604050505020304" pitchFamily="18" charset="0"/>
                <a:ea typeface="Times New Roman" panose="02020603050405020304" pitchFamily="18" charset="0"/>
              </a:rPr>
              <a:t>. 00</a:t>
            </a:r>
            <a:r>
              <a:rPr lang="it-IT" sz="1800" dirty="0">
                <a:effectLst/>
                <a:highlight>
                  <a:srgbClr val="FFFF00"/>
                </a:highlight>
                <a:latin typeface="Century Schoolbook" panose="02040604050505020304" pitchFamily="18" charset="0"/>
                <a:ea typeface="Times New Roman" panose="02020603050405020304" pitchFamily="18" charset="0"/>
              </a:rPr>
              <a:t>”:</a:t>
            </a:r>
            <a:endParaRPr lang="it-IT" sz="18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6213" lvl="0" indent="-176213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Nomina Addetto al Servizio Antincendio – Mod. 06; Nomina Coordinatore degli Addetti al Servizio Antincendio – Mod. 6 bis; Nomina Addetto Evacuazione – Mod. 07; artt. </a:t>
            </a:r>
            <a:r>
              <a:rPr lang="en-US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18 com. 1 </a:t>
            </a:r>
            <a:r>
              <a:rPr lang="en-US" sz="1800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lettera</a:t>
            </a:r>
            <a:r>
              <a:rPr lang="en-US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 b, 43 com. 1 let. b, 46 com. 2 let. b;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6213" lvl="0" indent="-176213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Nomina Addetti Primo/Pronto Soccorso – </a:t>
            </a:r>
            <a:r>
              <a:rPr lang="it-IT" sz="1800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Mod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. 08, artt. </a:t>
            </a:r>
            <a:r>
              <a:rPr lang="en-US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18 com. 1 let. b), 43 com.1 let. b), 45 com. 2;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6213" lvl="0" indent="-176213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Nomina Preposti, artt. 3 e 19 – </a:t>
            </a:r>
            <a:r>
              <a:rPr lang="it-IT" sz="1800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Mod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. 09;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6213" lvl="0" indent="-176213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Organizzazione del lavoro – D. Lgs. 81/08 </a:t>
            </a:r>
            <a:r>
              <a:rPr lang="it-IT" sz="1800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smi</a:t>
            </a:r>
            <a:r>
              <a:rPr lang="it-IT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 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– Mod. 03.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6213" lvl="0" indent="-176213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Richiesta di adempimenti spettanti all’Ente proprietario degli immobili, ai sensi dell’art. 18 </a:t>
            </a:r>
            <a:r>
              <a:rPr lang="it-IT" sz="1800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com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. 3, 3.1, 3.2 con particolare riguardo per quanto attiene le verifiche periodiche di cui all’art. 86, il DPR 462/01 e le altre nome cogenti applicabili agli immobili dati in uso – </a:t>
            </a:r>
            <a:r>
              <a:rPr lang="it-IT" sz="1800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Mod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. 05, </a:t>
            </a:r>
            <a:r>
              <a:rPr lang="it-IT" sz="1800" i="1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ter, quater, </a:t>
            </a:r>
            <a:r>
              <a:rPr lang="it-IT" sz="1800" i="1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quinques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;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139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23478"/>
            <a:ext cx="8964996" cy="432048"/>
          </a:xfrm>
        </p:spPr>
        <p:txBody>
          <a:bodyPr>
            <a:noAutofit/>
          </a:bodyPr>
          <a:lstStyle/>
          <a:p>
            <a:pPr marL="0" indent="0" algn="r">
              <a:spcBef>
                <a:spcPts val="3000"/>
              </a:spcBef>
              <a:buNone/>
              <a:defRPr/>
            </a:pPr>
            <a:r>
              <a:rPr lang="it-I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 DVR del tuo Plesso </a:t>
            </a:r>
            <a:r>
              <a:rPr lang="it-IT" sz="2400" dirty="0">
                <a:cs typeface="Times New Roman" pitchFamily="18" charset="0"/>
              </a:rPr>
              <a:t>– </a:t>
            </a:r>
            <a:r>
              <a:rPr lang="it-IT" sz="2400" dirty="0" err="1">
                <a:cs typeface="Times New Roman" pitchFamily="18" charset="0"/>
              </a:rPr>
              <a:t>Mod</a:t>
            </a:r>
            <a:r>
              <a:rPr lang="it-IT" sz="2400" dirty="0">
                <a:cs typeface="Times New Roman" pitchFamily="18" charset="0"/>
              </a:rPr>
              <a:t>. 11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6745225" y="4562576"/>
            <a:ext cx="2363279" cy="529454"/>
            <a:chOff x="4788024" y="3151339"/>
            <a:chExt cx="2363279" cy="529454"/>
          </a:xfrm>
        </p:grpSpPr>
        <p:sp>
          <p:nvSpPr>
            <p:cNvPr id="5" name="Freeform 85"/>
            <p:cNvSpPr/>
            <p:nvPr>
              <p:custDataLst>
                <p:tags r:id="rId2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CF77714-354C-4CEF-8D3E-B3C78536FAB7}"/>
              </a:ext>
            </a:extLst>
          </p:cNvPr>
          <p:cNvSpPr txBox="1"/>
          <p:nvPr/>
        </p:nvSpPr>
        <p:spPr>
          <a:xfrm>
            <a:off x="161510" y="555526"/>
            <a:ext cx="8820980" cy="4355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lvl="0" indent="-176213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sz="1800" dirty="0">
                <a:effectLst/>
                <a:highlight>
                  <a:srgbClr val="00FF00"/>
                </a:highlight>
                <a:latin typeface="Century Schoolbook" panose="02040604050505020304" pitchFamily="18" charset="0"/>
                <a:ea typeface="Times New Roman" panose="02020603050405020304" pitchFamily="18" charset="0"/>
              </a:rPr>
              <a:t>Evidenze oggettive dell’avvenuta informazione di cui all’art. 36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, inerente il personale in servizio - </a:t>
            </a:r>
            <a:r>
              <a:rPr lang="it-IT" sz="1800" i="1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Verbale del processo inerente l’informazione dei lavoratori - ai sensi dell’art. 36 del D. Lgs. 81/08 ss.mm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. – </a:t>
            </a:r>
            <a:r>
              <a:rPr lang="it-IT" sz="1800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Mod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. 13 e 13bis;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6213" lvl="0" indent="-176213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sz="1800" dirty="0">
                <a:effectLst/>
                <a:highlight>
                  <a:srgbClr val="00FF00"/>
                </a:highlight>
                <a:latin typeface="Century Schoolbook" panose="02040604050505020304" pitchFamily="18" charset="0"/>
                <a:ea typeface="Times New Roman" panose="02020603050405020304" pitchFamily="18" charset="0"/>
              </a:rPr>
              <a:t>Evidenze oggettive della formazione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, addestramento di cui agli artt. 37, 73, inerente il personale in servizio - </a:t>
            </a:r>
            <a:r>
              <a:rPr lang="it-IT" sz="1800" i="1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Verbale del percorso d’istruzione per la Formazione e l’Addestramento - ai sensi degli artt. 37, 73 del D. Lgs. 81/08 ss.mm. e dell’Accordo Stato Regioni del 21/12/2011; Prospetto generale della formazione alla data odierna 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– </a:t>
            </a:r>
            <a:r>
              <a:rPr lang="it-IT" sz="1800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Mod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. 10, </a:t>
            </a:r>
            <a:r>
              <a:rPr lang="it-IT" sz="1800" i="1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bis, ter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;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6213" lvl="0" indent="-176213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Piano di Emergenza (</a:t>
            </a:r>
            <a:r>
              <a:rPr lang="it-IT" sz="1800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All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. VIII al DM 03/09/21, DPR 151/11) – Mod. 12 oppure </a:t>
            </a:r>
            <a:r>
              <a:rPr lang="it-IT" sz="1800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Mod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. 12bis;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6213" lvl="0" indent="-176213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Registro Controlli Antincendio (DM 01/09/21; </a:t>
            </a:r>
            <a:r>
              <a:rPr lang="it-IT" sz="1800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All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. VI, punto 6.4 del D. Lgs. 81/08, art. 64; DM 26/08/92, punto 12; DPR 151/11) – </a:t>
            </a:r>
            <a:r>
              <a:rPr lang="it-IT" sz="1800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Mod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. 16;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6213" lvl="0" indent="-176213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Diario delle Manutenzioni – </a:t>
            </a:r>
            <a:r>
              <a:rPr lang="it-IT" sz="1800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Mod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. 17;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6213" lvl="0" indent="-176213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Modulo di evacuazione (DM 26/08/92, punto 12.0) – </a:t>
            </a:r>
            <a:r>
              <a:rPr lang="it-IT" sz="1800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Mod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. 14;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329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203324"/>
            <a:ext cx="8964996" cy="432048"/>
          </a:xfrm>
        </p:spPr>
        <p:txBody>
          <a:bodyPr>
            <a:noAutofit/>
          </a:bodyPr>
          <a:lstStyle/>
          <a:p>
            <a:pPr marL="0" indent="0" algn="r">
              <a:spcBef>
                <a:spcPts val="3000"/>
              </a:spcBef>
              <a:buNone/>
              <a:defRPr/>
            </a:pPr>
            <a:r>
              <a:rPr lang="it-I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 DVR del tuo Plesso </a:t>
            </a:r>
            <a:r>
              <a:rPr lang="it-IT" sz="2400" dirty="0">
                <a:cs typeface="Times New Roman" pitchFamily="18" charset="0"/>
              </a:rPr>
              <a:t>– </a:t>
            </a:r>
            <a:r>
              <a:rPr lang="it-IT" sz="2400" dirty="0" err="1">
                <a:cs typeface="Times New Roman" pitchFamily="18" charset="0"/>
              </a:rPr>
              <a:t>Mod</a:t>
            </a:r>
            <a:r>
              <a:rPr lang="it-IT" sz="2400" dirty="0">
                <a:cs typeface="Times New Roman" pitchFamily="18" charset="0"/>
              </a:rPr>
              <a:t>. 11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6745225" y="4562576"/>
            <a:ext cx="2363279" cy="529454"/>
            <a:chOff x="4788024" y="3151339"/>
            <a:chExt cx="2363279" cy="529454"/>
          </a:xfrm>
        </p:grpSpPr>
        <p:sp>
          <p:nvSpPr>
            <p:cNvPr id="5" name="Freeform 85"/>
            <p:cNvSpPr/>
            <p:nvPr>
              <p:custDataLst>
                <p:tags r:id="rId2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CF77714-354C-4CEF-8D3E-B3C78536FAB7}"/>
              </a:ext>
            </a:extLst>
          </p:cNvPr>
          <p:cNvSpPr txBox="1"/>
          <p:nvPr/>
        </p:nvSpPr>
        <p:spPr>
          <a:xfrm>
            <a:off x="161510" y="635372"/>
            <a:ext cx="8820980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6213" lvl="0" indent="-176213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Modulo per l’esercitazione di esodo (</a:t>
            </a:r>
            <a:r>
              <a:rPr lang="it-IT" sz="1800" i="1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previsto nel Piano di Emergenza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) compreso nel </a:t>
            </a:r>
            <a:r>
              <a:rPr lang="it-IT" sz="1800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Mod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. 14;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6213" lvl="0" indent="-176213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"/>
            </a:pP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Comunicazioni al RLS; art. 18 comm. 1 </a:t>
            </a:r>
            <a:r>
              <a:rPr lang="it-IT" sz="1800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let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. s, 50 – </a:t>
            </a:r>
            <a:r>
              <a:rPr lang="it-IT" sz="1800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Mod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. 04.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0080509-9C1E-2B0B-9113-BE460DA176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305" y="1941847"/>
            <a:ext cx="2715394" cy="28724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633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203324"/>
            <a:ext cx="8964996" cy="432048"/>
          </a:xfrm>
        </p:spPr>
        <p:txBody>
          <a:bodyPr>
            <a:noAutofit/>
          </a:bodyPr>
          <a:lstStyle/>
          <a:p>
            <a:pPr marL="0" indent="0" algn="r">
              <a:spcBef>
                <a:spcPts val="3000"/>
              </a:spcBef>
              <a:buNone/>
              <a:defRPr/>
            </a:pPr>
            <a:r>
              <a:rPr lang="it-I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 DVR del tuo Plesso </a:t>
            </a:r>
            <a:r>
              <a:rPr lang="it-IT" sz="2400" dirty="0">
                <a:cs typeface="Times New Roman" pitchFamily="18" charset="0"/>
              </a:rPr>
              <a:t>– </a:t>
            </a:r>
            <a:r>
              <a:rPr lang="it-IT" sz="2400" dirty="0" err="1">
                <a:cs typeface="Times New Roman" pitchFamily="18" charset="0"/>
              </a:rPr>
              <a:t>Mod</a:t>
            </a:r>
            <a:r>
              <a:rPr lang="it-IT" sz="2400" dirty="0">
                <a:cs typeface="Times New Roman" pitchFamily="18" charset="0"/>
              </a:rPr>
              <a:t>. 11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6745225" y="4562576"/>
            <a:ext cx="2363279" cy="529454"/>
            <a:chOff x="4788024" y="3151339"/>
            <a:chExt cx="2363279" cy="529454"/>
          </a:xfrm>
        </p:grpSpPr>
        <p:sp>
          <p:nvSpPr>
            <p:cNvPr id="5" name="Freeform 85"/>
            <p:cNvSpPr/>
            <p:nvPr>
              <p:custDataLst>
                <p:tags r:id="rId2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15BFA0A-8C70-4C42-BE3D-FEBAE40131A8}"/>
              </a:ext>
            </a:extLst>
          </p:cNvPr>
          <p:cNvSpPr txBox="1"/>
          <p:nvPr/>
        </p:nvSpPr>
        <p:spPr>
          <a:xfrm>
            <a:off x="179512" y="671376"/>
            <a:ext cx="88209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98120" algn="just">
              <a:spcBef>
                <a:spcPts val="600"/>
              </a:spcBef>
            </a:pPr>
            <a:r>
              <a:rPr lang="it-IT" sz="1800" dirty="0">
                <a:effectLst/>
                <a:highlight>
                  <a:srgbClr val="FFFF00"/>
                </a:highlight>
                <a:latin typeface="Century Schoolbook" panose="02040604050505020304" pitchFamily="18" charset="0"/>
                <a:ea typeface="Times New Roman" panose="02020603050405020304" pitchFamily="18" charset="0"/>
              </a:rPr>
              <a:t>Per quanto attiene agli interventi di tipo manutentivo, strutturale e di verifica degli impianti, si è informato per iscritto l’Ente proprietario 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– </a:t>
            </a:r>
            <a:r>
              <a:rPr lang="it-IT" sz="1800" b="1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Mod</a:t>
            </a:r>
            <a:r>
              <a:rPr lang="it-IT" sz="1800" b="1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. 05, </a:t>
            </a:r>
            <a:r>
              <a:rPr lang="it-IT" sz="1800" b="1" i="1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bis, ter, quater, </a:t>
            </a:r>
            <a:r>
              <a:rPr lang="it-IT" sz="1800" b="1" i="1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quinques</a:t>
            </a:r>
            <a:r>
              <a:rPr lang="it-IT" sz="1800" b="1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.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889989E-990A-4312-989A-1219283CCC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59" t="12350"/>
          <a:stretch/>
        </p:blipFill>
        <p:spPr>
          <a:xfrm>
            <a:off x="407046" y="1995686"/>
            <a:ext cx="4182956" cy="2734380"/>
          </a:xfrm>
          <a:prstGeom prst="rect">
            <a:avLst/>
          </a:prstGeom>
        </p:spPr>
      </p:pic>
      <p:pic>
        <p:nvPicPr>
          <p:cNvPr id="13" name="Picture 2" descr="Sicurezza Scuola, Cosa Fare In Caso Di Sinistro - Comprensivo Beato Angelico">
            <a:extLst>
              <a:ext uri="{FF2B5EF4-FFF2-40B4-BE49-F238E27FC236}">
                <a16:creationId xmlns:a16="http://schemas.microsoft.com/office/drawing/2014/main" id="{45D9FD2F-1ED1-4B92-A86E-545DEB7E9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878" y="1347614"/>
            <a:ext cx="1824694" cy="182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6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203324"/>
            <a:ext cx="8964996" cy="432048"/>
          </a:xfrm>
        </p:spPr>
        <p:txBody>
          <a:bodyPr>
            <a:noAutofit/>
          </a:bodyPr>
          <a:lstStyle/>
          <a:p>
            <a:pPr marL="0" indent="0" algn="r">
              <a:spcBef>
                <a:spcPts val="3000"/>
              </a:spcBef>
              <a:buNone/>
              <a:defRPr/>
            </a:pPr>
            <a:r>
              <a:rPr lang="it-I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 DVR del tuo Plesso </a:t>
            </a:r>
            <a:r>
              <a:rPr lang="it-IT" sz="2400" dirty="0">
                <a:cs typeface="Times New Roman" pitchFamily="18" charset="0"/>
              </a:rPr>
              <a:t>– </a:t>
            </a:r>
            <a:r>
              <a:rPr lang="it-IT" sz="2400" dirty="0" err="1">
                <a:cs typeface="Times New Roman" pitchFamily="18" charset="0"/>
              </a:rPr>
              <a:t>Mod</a:t>
            </a:r>
            <a:r>
              <a:rPr lang="it-IT" sz="2400" dirty="0">
                <a:cs typeface="Times New Roman" pitchFamily="18" charset="0"/>
              </a:rPr>
              <a:t>. 11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6745225" y="4562576"/>
            <a:ext cx="2363279" cy="529454"/>
            <a:chOff x="4788024" y="3151339"/>
            <a:chExt cx="2363279" cy="529454"/>
          </a:xfrm>
        </p:grpSpPr>
        <p:sp>
          <p:nvSpPr>
            <p:cNvPr id="5" name="Freeform 85"/>
            <p:cNvSpPr/>
            <p:nvPr>
              <p:custDataLst>
                <p:tags r:id="rId2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52B6B936-B65F-4132-B516-861074EAF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08" y="1035979"/>
            <a:ext cx="4286250" cy="392430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AEC1760-182A-48FD-B21F-FEC066AC7E47}"/>
              </a:ext>
            </a:extLst>
          </p:cNvPr>
          <p:cNvSpPr txBox="1"/>
          <p:nvPr/>
        </p:nvSpPr>
        <p:spPr>
          <a:xfrm>
            <a:off x="83302" y="664191"/>
            <a:ext cx="4488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it-IT" sz="1800" dirty="0">
                <a:effectLst/>
                <a:highlight>
                  <a:srgbClr val="FFFF00"/>
                </a:highlight>
                <a:latin typeface="Century Schoolbook" panose="02040604050505020304" pitchFamily="18" charset="0"/>
                <a:ea typeface="Times New Roman" panose="02020603050405020304" pitchFamily="18" charset="0"/>
              </a:rPr>
              <a:t>Stralcio 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– </a:t>
            </a:r>
            <a:r>
              <a:rPr lang="it-IT" sz="1800" b="1" dirty="0" err="1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Mod</a:t>
            </a:r>
            <a:r>
              <a:rPr lang="it-IT" sz="1800" b="1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. 05</a:t>
            </a:r>
          </a:p>
        </p:txBody>
      </p:sp>
      <p:pic>
        <p:nvPicPr>
          <p:cNvPr id="15" name="Picture 2" descr="Sicurezza Scuola, Cosa Fare In Caso Di Sinistro - Comprensivo Beato Angelico">
            <a:extLst>
              <a:ext uri="{FF2B5EF4-FFF2-40B4-BE49-F238E27FC236}">
                <a16:creationId xmlns:a16="http://schemas.microsoft.com/office/drawing/2014/main" id="{32C0699A-56A7-4046-A461-D64BA2A3B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878" y="1347614"/>
            <a:ext cx="1824694" cy="182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554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23478"/>
            <a:ext cx="8964996" cy="432048"/>
          </a:xfrm>
        </p:spPr>
        <p:txBody>
          <a:bodyPr>
            <a:noAutofit/>
          </a:bodyPr>
          <a:lstStyle/>
          <a:p>
            <a:pPr marL="0" indent="0" algn="r">
              <a:spcBef>
                <a:spcPts val="3000"/>
              </a:spcBef>
              <a:buNone/>
              <a:defRPr/>
            </a:pPr>
            <a:r>
              <a:rPr lang="it-I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 DVR del tuo Plesso </a:t>
            </a:r>
            <a:r>
              <a:rPr lang="it-IT" sz="2400" dirty="0">
                <a:cs typeface="Times New Roman" pitchFamily="18" charset="0"/>
              </a:rPr>
              <a:t>– </a:t>
            </a:r>
            <a:r>
              <a:rPr lang="it-IT" sz="2400" dirty="0" err="1">
                <a:cs typeface="Times New Roman" pitchFamily="18" charset="0"/>
              </a:rPr>
              <a:t>Mod</a:t>
            </a:r>
            <a:r>
              <a:rPr lang="it-IT" sz="2400" dirty="0">
                <a:cs typeface="Times New Roman" pitchFamily="18" charset="0"/>
              </a:rPr>
              <a:t>. 11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6745225" y="4562576"/>
            <a:ext cx="2363279" cy="529454"/>
            <a:chOff x="4788024" y="3151339"/>
            <a:chExt cx="2363279" cy="529454"/>
          </a:xfrm>
        </p:grpSpPr>
        <p:sp>
          <p:nvSpPr>
            <p:cNvPr id="5" name="Freeform 85"/>
            <p:cNvSpPr/>
            <p:nvPr>
              <p:custDataLst>
                <p:tags r:id="rId2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570348E-6E80-48FA-BC86-99142B6CE58F}"/>
              </a:ext>
            </a:extLst>
          </p:cNvPr>
          <p:cNvSpPr txBox="1"/>
          <p:nvPr/>
        </p:nvSpPr>
        <p:spPr>
          <a:xfrm>
            <a:off x="0" y="546234"/>
            <a:ext cx="87212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ighlight>
                  <a:srgbClr val="FFFF00"/>
                </a:highlight>
                <a:latin typeface="Century Schoolbook" panose="02040604050505020304" pitchFamily="18" charset="0"/>
                <a:cs typeface="Times New Roman" panose="02020603050405020304" pitchFamily="18" charset="0"/>
              </a:rPr>
              <a:t>Sono assolutamente vietati i seguenti comportamenti </a:t>
            </a: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2FC520A-BAF9-47DE-B05F-E692A6CF3F4D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201025"/>
            <a:ext cx="6196330" cy="36214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6" name="Picture 2" descr="Vietato fumare">
            <a:extLst>
              <a:ext uri="{FF2B5EF4-FFF2-40B4-BE49-F238E27FC236}">
                <a16:creationId xmlns:a16="http://schemas.microsoft.com/office/drawing/2014/main" id="{143D0F77-6082-47A0-A204-D0B5A7EE2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487" y="98468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300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23478"/>
            <a:ext cx="8964996" cy="432048"/>
          </a:xfrm>
        </p:spPr>
        <p:txBody>
          <a:bodyPr>
            <a:noAutofit/>
          </a:bodyPr>
          <a:lstStyle/>
          <a:p>
            <a:pPr marL="0" indent="0" algn="r">
              <a:spcBef>
                <a:spcPts val="3000"/>
              </a:spcBef>
              <a:buNone/>
              <a:defRPr/>
            </a:pPr>
            <a:r>
              <a:rPr lang="it-I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 DVR del tuo Plesso </a:t>
            </a:r>
            <a:r>
              <a:rPr lang="it-IT" sz="2400" dirty="0">
                <a:cs typeface="Times New Roman" pitchFamily="18" charset="0"/>
              </a:rPr>
              <a:t>– </a:t>
            </a:r>
            <a:r>
              <a:rPr lang="it-IT" sz="2400" dirty="0" err="1">
                <a:cs typeface="Times New Roman" pitchFamily="18" charset="0"/>
              </a:rPr>
              <a:t>Mod</a:t>
            </a:r>
            <a:r>
              <a:rPr lang="it-IT" sz="2400" dirty="0">
                <a:cs typeface="Times New Roman" pitchFamily="18" charset="0"/>
              </a:rPr>
              <a:t>. 11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570348E-6E80-48FA-BC86-99142B6CE58F}"/>
              </a:ext>
            </a:extLst>
          </p:cNvPr>
          <p:cNvSpPr txBox="1"/>
          <p:nvPr/>
        </p:nvSpPr>
        <p:spPr>
          <a:xfrm>
            <a:off x="5220072" y="542340"/>
            <a:ext cx="3816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ighlight>
                  <a:srgbClr val="FFFF00"/>
                </a:highlight>
                <a:latin typeface="Century Schoolbook" panose="02040604050505020304" pitchFamily="18" charset="0"/>
                <a:cs typeface="Times New Roman" panose="02020603050405020304" pitchFamily="18" charset="0"/>
              </a:rPr>
              <a:t>È vietato sovraccaricare gli arredi</a:t>
            </a: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6146" name="Picture 2" descr="Vietato fumare">
            <a:extLst>
              <a:ext uri="{FF2B5EF4-FFF2-40B4-BE49-F238E27FC236}">
                <a16:creationId xmlns:a16="http://schemas.microsoft.com/office/drawing/2014/main" id="{143D0F77-6082-47A0-A204-D0B5A7EE2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49251"/>
            <a:ext cx="1219088" cy="12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>
            <a:extLst>
              <a:ext uri="{FF2B5EF4-FFF2-40B4-BE49-F238E27FC236}">
                <a16:creationId xmlns:a16="http://schemas.microsoft.com/office/drawing/2014/main" id="{D30F30C5-2B9A-41C3-91C2-A4FAC62A8B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1337" y="895793"/>
            <a:ext cx="3582973" cy="420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E5B95D37-6684-48EC-8B0F-E6D07A6F1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5536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FFD986AF-687F-4F33-A767-6FB2C3EE7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2" t="15402" r="25075" b="14571"/>
          <a:stretch>
            <a:fillRect/>
          </a:stretch>
        </p:blipFill>
        <p:spPr bwMode="auto">
          <a:xfrm>
            <a:off x="71172" y="98845"/>
            <a:ext cx="3374088" cy="499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uppo 3"/>
          <p:cNvGrpSpPr/>
          <p:nvPr/>
        </p:nvGrpSpPr>
        <p:grpSpPr>
          <a:xfrm>
            <a:off x="6745225" y="4562576"/>
            <a:ext cx="2363279" cy="529454"/>
            <a:chOff x="4788024" y="3151339"/>
            <a:chExt cx="2363279" cy="529454"/>
          </a:xfrm>
        </p:grpSpPr>
        <p:sp>
          <p:nvSpPr>
            <p:cNvPr id="5" name="Freeform 85"/>
            <p:cNvSpPr/>
            <p:nvPr>
              <p:custDataLst>
                <p:tags r:id="rId2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219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23478"/>
            <a:ext cx="8964996" cy="432048"/>
          </a:xfrm>
        </p:spPr>
        <p:txBody>
          <a:bodyPr>
            <a:noAutofit/>
          </a:bodyPr>
          <a:lstStyle/>
          <a:p>
            <a:pPr marL="0" indent="0" algn="r">
              <a:spcBef>
                <a:spcPts val="3000"/>
              </a:spcBef>
              <a:buNone/>
              <a:defRPr/>
            </a:pPr>
            <a:r>
              <a:rPr lang="it-I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 DVR del tuo Plesso </a:t>
            </a:r>
            <a:r>
              <a:rPr lang="it-IT" sz="2400" dirty="0">
                <a:cs typeface="Times New Roman" pitchFamily="18" charset="0"/>
              </a:rPr>
              <a:t>– </a:t>
            </a:r>
            <a:r>
              <a:rPr lang="it-IT" sz="2400" dirty="0" err="1">
                <a:cs typeface="Times New Roman" pitchFamily="18" charset="0"/>
              </a:rPr>
              <a:t>Mod</a:t>
            </a:r>
            <a:r>
              <a:rPr lang="it-IT" sz="2400" dirty="0">
                <a:cs typeface="Times New Roman" pitchFamily="18" charset="0"/>
              </a:rPr>
              <a:t>. 11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6745225" y="4562576"/>
            <a:ext cx="2363279" cy="529454"/>
            <a:chOff x="4788024" y="3151339"/>
            <a:chExt cx="2363279" cy="529454"/>
          </a:xfrm>
        </p:grpSpPr>
        <p:sp>
          <p:nvSpPr>
            <p:cNvPr id="5" name="Freeform 85"/>
            <p:cNvSpPr/>
            <p:nvPr>
              <p:custDataLst>
                <p:tags r:id="rId2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570348E-6E80-48FA-BC86-99142B6CE58F}"/>
              </a:ext>
            </a:extLst>
          </p:cNvPr>
          <p:cNvSpPr txBox="1"/>
          <p:nvPr/>
        </p:nvSpPr>
        <p:spPr>
          <a:xfrm>
            <a:off x="4991063" y="2387084"/>
            <a:ext cx="3816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ighlight>
                  <a:srgbClr val="FFFF00"/>
                </a:highlight>
                <a:latin typeface="Century Schoolbook" panose="02040604050505020304" pitchFamily="18" charset="0"/>
                <a:cs typeface="Times New Roman" panose="02020603050405020304" pitchFamily="18" charset="0"/>
              </a:rPr>
              <a:t>Ancorare gli armadi snelli H&gt;5P</a:t>
            </a: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6146" name="Picture 2" descr="Vietato fumare">
            <a:extLst>
              <a:ext uri="{FF2B5EF4-FFF2-40B4-BE49-F238E27FC236}">
                <a16:creationId xmlns:a16="http://schemas.microsoft.com/office/drawing/2014/main" id="{143D0F77-6082-47A0-A204-D0B5A7EE2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70459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E5B95D37-6684-48EC-8B0F-E6D07A6F1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5536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3C666B3-1125-4FFA-9F24-5631A8887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13" y="8304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8193" name="Picture 1">
            <a:extLst>
              <a:ext uri="{FF2B5EF4-FFF2-40B4-BE49-F238E27FC236}">
                <a16:creationId xmlns:a16="http://schemas.microsoft.com/office/drawing/2014/main" id="{D9D623A1-5CB5-496C-AF75-01BC57CA9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31" b="4233"/>
          <a:stretch>
            <a:fillRect/>
          </a:stretch>
        </p:blipFill>
        <p:spPr bwMode="auto">
          <a:xfrm>
            <a:off x="336513" y="830419"/>
            <a:ext cx="3509963" cy="373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147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B3CB1584-AE22-03F8-55A3-3DCC869CAB63}"/>
              </a:ext>
            </a:extLst>
          </p:cNvPr>
          <p:cNvGrpSpPr/>
          <p:nvPr/>
        </p:nvGrpSpPr>
        <p:grpSpPr>
          <a:xfrm>
            <a:off x="6673217" y="4515966"/>
            <a:ext cx="2363279" cy="529454"/>
            <a:chOff x="4788024" y="3151339"/>
            <a:chExt cx="2363279" cy="529454"/>
          </a:xfrm>
        </p:grpSpPr>
        <p:sp>
          <p:nvSpPr>
            <p:cNvPr id="4" name="Freeform 85">
              <a:extLst>
                <a:ext uri="{FF2B5EF4-FFF2-40B4-BE49-F238E27FC236}">
                  <a16:creationId xmlns:a16="http://schemas.microsoft.com/office/drawing/2014/main" id="{2AA78858-3D7A-FECD-C1F0-1A77AD4AE5CB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5FBA54E6-CC00-3B82-FFC7-C6FB06FCB295}"/>
                </a:ext>
              </a:extLst>
            </p:cNvPr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3B22CE4-81E3-0CE4-E17F-D816B613129F}"/>
              </a:ext>
            </a:extLst>
          </p:cNvPr>
          <p:cNvSpPr txBox="1"/>
          <p:nvPr/>
        </p:nvSpPr>
        <p:spPr>
          <a:xfrm>
            <a:off x="341530" y="735546"/>
            <a:ext cx="846094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</a:t>
            </a:r>
            <a:r>
              <a:rPr lang="it-IT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Preside</a:t>
            </a:r>
            <a:r>
              <a:rPr lang="it-IT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it-IT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4000" b="1" dirty="0">
                <a:highlight>
                  <a:srgbClr val="00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Dirigente Scolastico</a:t>
            </a:r>
          </a:p>
          <a:p>
            <a:pPr indent="355600"/>
            <a:r>
              <a:rPr lang="it-IT" dirty="0">
                <a:latin typeface="Century Schoolbook" panose="02040604050505020304" pitchFamily="18" charset="0"/>
              </a:rPr>
              <a:t>5 fondamentali passaggi: legge Casati; Riforma Gentile; i Decreti Delegati del 1974; legge 59/97 ; legge 107/15.</a:t>
            </a:r>
          </a:p>
        </p:txBody>
      </p:sp>
      <p:pic>
        <p:nvPicPr>
          <p:cNvPr id="1026" name="Picture 2" descr="La scuola media compie 60 anni - Il Pensiero Storico. Rivista ...">
            <a:extLst>
              <a:ext uri="{FF2B5EF4-FFF2-40B4-BE49-F238E27FC236}">
                <a16:creationId xmlns:a16="http://schemas.microsoft.com/office/drawing/2014/main" id="{8962B206-2914-CC50-029C-B5DA586A6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2247714"/>
            <a:ext cx="3032355" cy="173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uola dell'obbligo | Cos'è | DonnaD">
            <a:extLst>
              <a:ext uri="{FF2B5EF4-FFF2-40B4-BE49-F238E27FC236}">
                <a16:creationId xmlns:a16="http://schemas.microsoft.com/office/drawing/2014/main" id="{E58A1D18-FA55-5B41-57B1-41F8C8771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1961157"/>
            <a:ext cx="345638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ccia a destra 8">
            <a:extLst>
              <a:ext uri="{FF2B5EF4-FFF2-40B4-BE49-F238E27FC236}">
                <a16:creationId xmlns:a16="http://schemas.microsoft.com/office/drawing/2014/main" id="{C0129D31-EEEB-64FF-56BF-45A7FAC4CBEA}"/>
              </a:ext>
            </a:extLst>
          </p:cNvPr>
          <p:cNvSpPr/>
          <p:nvPr/>
        </p:nvSpPr>
        <p:spPr>
          <a:xfrm>
            <a:off x="2699792" y="303498"/>
            <a:ext cx="1044116" cy="50231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C189BE7B-FB6F-708A-5855-9F4BF250C936}"/>
              </a:ext>
            </a:extLst>
          </p:cNvPr>
          <p:cNvSpPr/>
          <p:nvPr/>
        </p:nvSpPr>
        <p:spPr>
          <a:xfrm>
            <a:off x="3759766" y="2914188"/>
            <a:ext cx="856077" cy="52945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214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23478"/>
            <a:ext cx="8964996" cy="432048"/>
          </a:xfrm>
        </p:spPr>
        <p:txBody>
          <a:bodyPr>
            <a:noAutofit/>
          </a:bodyPr>
          <a:lstStyle/>
          <a:p>
            <a:pPr marL="0" indent="0" algn="r">
              <a:spcBef>
                <a:spcPts val="3000"/>
              </a:spcBef>
              <a:buNone/>
              <a:defRPr/>
            </a:pPr>
            <a:r>
              <a:rPr lang="it-I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 DVR del tuo Plesso </a:t>
            </a:r>
            <a:r>
              <a:rPr lang="it-IT" sz="2400" dirty="0">
                <a:cs typeface="Times New Roman" pitchFamily="18" charset="0"/>
              </a:rPr>
              <a:t>– </a:t>
            </a:r>
            <a:r>
              <a:rPr lang="it-IT" sz="2400" dirty="0" err="1">
                <a:cs typeface="Times New Roman" pitchFamily="18" charset="0"/>
              </a:rPr>
              <a:t>Mod</a:t>
            </a:r>
            <a:r>
              <a:rPr lang="it-IT" sz="2400" dirty="0">
                <a:cs typeface="Times New Roman" pitchFamily="18" charset="0"/>
              </a:rPr>
              <a:t>. 11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6745225" y="4562576"/>
            <a:ext cx="2363279" cy="529454"/>
            <a:chOff x="4788024" y="3151339"/>
            <a:chExt cx="2363279" cy="529454"/>
          </a:xfrm>
        </p:grpSpPr>
        <p:sp>
          <p:nvSpPr>
            <p:cNvPr id="5" name="Freeform 85"/>
            <p:cNvSpPr/>
            <p:nvPr>
              <p:custDataLst>
                <p:tags r:id="rId2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570348E-6E80-48FA-BC86-99142B6CE58F}"/>
              </a:ext>
            </a:extLst>
          </p:cNvPr>
          <p:cNvSpPr txBox="1"/>
          <p:nvPr/>
        </p:nvSpPr>
        <p:spPr>
          <a:xfrm>
            <a:off x="122269" y="539664"/>
            <a:ext cx="6465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highlight>
                  <a:srgbClr val="FFFF00"/>
                </a:highlight>
                <a:latin typeface="Century Schoolbook" panose="02040604050505020304" pitchFamily="18" charset="0"/>
                <a:cs typeface="Times New Roman" panose="02020603050405020304" pitchFamily="18" charset="0"/>
              </a:rPr>
              <a:t>Le scale a gradini fissi vanno protette su tutti i lati scoperti</a:t>
            </a: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6146" name="Picture 2" descr="Vietato fumare">
            <a:extLst>
              <a:ext uri="{FF2B5EF4-FFF2-40B4-BE49-F238E27FC236}">
                <a16:creationId xmlns:a16="http://schemas.microsoft.com/office/drawing/2014/main" id="{143D0F77-6082-47A0-A204-D0B5A7EE2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77966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E5B95D37-6684-48EC-8B0F-E6D07A6F1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5536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3C666B3-1125-4FFA-9F24-5631A8887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13" y="8304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22933F4-F135-4ED5-A530-FC05BD735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68" y="12347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4C68C4F4-04D9-4F79-A408-5E153CE72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77" y="916143"/>
            <a:ext cx="6393948" cy="415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32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23478"/>
            <a:ext cx="8964996" cy="432048"/>
          </a:xfrm>
        </p:spPr>
        <p:txBody>
          <a:bodyPr>
            <a:noAutofit/>
          </a:bodyPr>
          <a:lstStyle/>
          <a:p>
            <a:pPr marL="0" indent="0" algn="r">
              <a:spcBef>
                <a:spcPts val="3000"/>
              </a:spcBef>
              <a:buNone/>
              <a:defRPr/>
            </a:pPr>
            <a:r>
              <a:rPr lang="it-I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 DVR del tuo Plesso </a:t>
            </a:r>
            <a:r>
              <a:rPr lang="it-IT" sz="2400" dirty="0">
                <a:cs typeface="Times New Roman" pitchFamily="18" charset="0"/>
              </a:rPr>
              <a:t>– </a:t>
            </a:r>
            <a:r>
              <a:rPr lang="it-IT" sz="2400" dirty="0" err="1">
                <a:cs typeface="Times New Roman" pitchFamily="18" charset="0"/>
              </a:rPr>
              <a:t>Mod</a:t>
            </a:r>
            <a:r>
              <a:rPr lang="it-IT" sz="2400" dirty="0">
                <a:cs typeface="Times New Roman" pitchFamily="18" charset="0"/>
              </a:rPr>
              <a:t>. 11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6745225" y="4562576"/>
            <a:ext cx="2363279" cy="529454"/>
            <a:chOff x="4788024" y="3151339"/>
            <a:chExt cx="2363279" cy="529454"/>
          </a:xfrm>
        </p:grpSpPr>
        <p:sp>
          <p:nvSpPr>
            <p:cNvPr id="5" name="Freeform 85"/>
            <p:cNvSpPr/>
            <p:nvPr>
              <p:custDataLst>
                <p:tags r:id="rId2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570348E-6E80-48FA-BC86-99142B6CE58F}"/>
              </a:ext>
            </a:extLst>
          </p:cNvPr>
          <p:cNvSpPr txBox="1"/>
          <p:nvPr/>
        </p:nvSpPr>
        <p:spPr>
          <a:xfrm>
            <a:off x="4550785" y="940573"/>
            <a:ext cx="44620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/>
            <a:r>
              <a:rPr lang="it-IT" dirty="0">
                <a:highlight>
                  <a:srgbClr val="FFFF00"/>
                </a:highlight>
                <a:latin typeface="Century Schoolbook" panose="02040604050505020304" pitchFamily="18" charset="0"/>
                <a:cs typeface="Times New Roman" panose="02020603050405020304" pitchFamily="18" charset="0"/>
              </a:rPr>
              <a:t>Le ringhiere/parapetti devono avere altezza 1 m da terra</a:t>
            </a: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6146" name="Picture 2" descr="Vietato fumare">
            <a:extLst>
              <a:ext uri="{FF2B5EF4-FFF2-40B4-BE49-F238E27FC236}">
                <a16:creationId xmlns:a16="http://schemas.microsoft.com/office/drawing/2014/main" id="{143D0F77-6082-47A0-A204-D0B5A7EE2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850" y="172959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E5B95D37-6684-48EC-8B0F-E6D07A6F1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5536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3C666B3-1125-4FFA-9F24-5631A8887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13" y="8304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22933F4-F135-4ED5-A530-FC05BD735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68" y="12347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241" name="Immagine 135">
            <a:extLst>
              <a:ext uri="{FF2B5EF4-FFF2-40B4-BE49-F238E27FC236}">
                <a16:creationId xmlns:a16="http://schemas.microsoft.com/office/drawing/2014/main" id="{6F183A8F-B987-433A-91BA-AC101DB33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8858" y="623540"/>
            <a:ext cx="4962525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e 12">
            <a:extLst>
              <a:ext uri="{FF2B5EF4-FFF2-40B4-BE49-F238E27FC236}">
                <a16:creationId xmlns:a16="http://schemas.microsoft.com/office/drawing/2014/main" id="{71CACB85-EAEC-4F3A-BEE5-F2BB4AD82B13}"/>
              </a:ext>
            </a:extLst>
          </p:cNvPr>
          <p:cNvSpPr/>
          <p:nvPr/>
        </p:nvSpPr>
        <p:spPr>
          <a:xfrm>
            <a:off x="1439652" y="1695324"/>
            <a:ext cx="1171575" cy="10191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7" name="Callout: linea con bordo e barra in risalto 40">
            <a:extLst>
              <a:ext uri="{FF2B5EF4-FFF2-40B4-BE49-F238E27FC236}">
                <a16:creationId xmlns:a16="http://schemas.microsoft.com/office/drawing/2014/main" id="{9E65CD08-0DA3-43B6-8177-CE4122BCB5C9}"/>
              </a:ext>
            </a:extLst>
          </p:cNvPr>
          <p:cNvSpPr>
            <a:spLocks/>
          </p:cNvSpPr>
          <p:nvPr/>
        </p:nvSpPr>
        <p:spPr bwMode="auto">
          <a:xfrm>
            <a:off x="4184104" y="3465501"/>
            <a:ext cx="3124200" cy="723900"/>
          </a:xfrm>
          <a:prstGeom prst="accentBorderCallout1">
            <a:avLst>
              <a:gd name="adj1" fmla="val 2958"/>
              <a:gd name="adj2" fmla="val 185"/>
              <a:gd name="adj3" fmla="val -165155"/>
              <a:gd name="adj4" fmla="val -69301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L’altezza deve essere uguale a 1 m o maggiore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0EBC86F9-1ED1-4FE5-8743-E5F7AA2ED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5DBE487-2E6C-453D-994C-4EC7E792C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19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Freccia a sinistra 8">
            <a:extLst>
              <a:ext uri="{FF2B5EF4-FFF2-40B4-BE49-F238E27FC236}">
                <a16:creationId xmlns:a16="http://schemas.microsoft.com/office/drawing/2014/main" id="{DAAFE6D7-6E4F-B4E3-3995-B079C10E62BB}"/>
              </a:ext>
            </a:extLst>
          </p:cNvPr>
          <p:cNvSpPr/>
          <p:nvPr/>
        </p:nvSpPr>
        <p:spPr>
          <a:xfrm>
            <a:off x="2298254" y="141158"/>
            <a:ext cx="1424397" cy="911200"/>
          </a:xfrm>
          <a:prstGeom prst="leftArrow">
            <a:avLst/>
          </a:prstGeom>
          <a:solidFill>
            <a:srgbClr val="7030A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97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A8C336AD-685C-49F9-8993-9400E43FD42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7571" y="220374"/>
            <a:ext cx="4949356" cy="47555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23478"/>
            <a:ext cx="8964996" cy="432048"/>
          </a:xfrm>
        </p:spPr>
        <p:txBody>
          <a:bodyPr>
            <a:noAutofit/>
          </a:bodyPr>
          <a:lstStyle/>
          <a:p>
            <a:pPr marL="0" indent="0" algn="r">
              <a:spcBef>
                <a:spcPts val="3000"/>
              </a:spcBef>
              <a:buNone/>
              <a:defRPr/>
            </a:pPr>
            <a:r>
              <a:rPr lang="it-I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 DVR del tuo Plesso </a:t>
            </a:r>
            <a:r>
              <a:rPr lang="it-IT" sz="2400" dirty="0">
                <a:cs typeface="Times New Roman" pitchFamily="18" charset="0"/>
              </a:rPr>
              <a:t>– </a:t>
            </a:r>
            <a:r>
              <a:rPr lang="it-IT" sz="2400" dirty="0" err="1">
                <a:cs typeface="Times New Roman" pitchFamily="18" charset="0"/>
              </a:rPr>
              <a:t>Mod</a:t>
            </a:r>
            <a:r>
              <a:rPr lang="it-IT" sz="2400" dirty="0">
                <a:cs typeface="Times New Roman" pitchFamily="18" charset="0"/>
              </a:rPr>
              <a:t>. 11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6745225" y="4562576"/>
            <a:ext cx="2363279" cy="529454"/>
            <a:chOff x="4788024" y="3151339"/>
            <a:chExt cx="2363279" cy="529454"/>
          </a:xfrm>
        </p:grpSpPr>
        <p:sp>
          <p:nvSpPr>
            <p:cNvPr id="5" name="Freeform 85"/>
            <p:cNvSpPr/>
            <p:nvPr>
              <p:custDataLst>
                <p:tags r:id="rId2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570348E-6E80-48FA-BC86-99142B6CE58F}"/>
              </a:ext>
            </a:extLst>
          </p:cNvPr>
          <p:cNvSpPr txBox="1"/>
          <p:nvPr/>
        </p:nvSpPr>
        <p:spPr>
          <a:xfrm>
            <a:off x="4964498" y="707316"/>
            <a:ext cx="40750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/>
            <a:r>
              <a:rPr lang="it-IT" dirty="0">
                <a:highlight>
                  <a:srgbClr val="FFFF00"/>
                </a:highlight>
                <a:latin typeface="Century Schoolbook" panose="02040604050505020304" pitchFamily="18" charset="0"/>
                <a:cs typeface="Times New Roman" panose="02020603050405020304" pitchFamily="18" charset="0"/>
              </a:rPr>
              <a:t>Le ringhiere/parapetti devono avere altezza 1 m da terra</a:t>
            </a: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6146" name="Picture 2" descr="Vietato fumare">
            <a:extLst>
              <a:ext uri="{FF2B5EF4-FFF2-40B4-BE49-F238E27FC236}">
                <a16:creationId xmlns:a16="http://schemas.microsoft.com/office/drawing/2014/main" id="{143D0F77-6082-47A0-A204-D0B5A7EE2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850" y="172959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E5B95D37-6684-48EC-8B0F-E6D07A6F1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5536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3C666B3-1125-4FFA-9F24-5631A8887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13" y="8304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22933F4-F135-4ED5-A530-FC05BD735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68" y="12347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71CACB85-EAEC-4F3A-BEE5-F2BB4AD82B13}"/>
              </a:ext>
            </a:extLst>
          </p:cNvPr>
          <p:cNvSpPr/>
          <p:nvPr/>
        </p:nvSpPr>
        <p:spPr>
          <a:xfrm>
            <a:off x="1907704" y="44029"/>
            <a:ext cx="1099567" cy="7863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7" name="Callout: linea con bordo e barra in risalto 40">
            <a:extLst>
              <a:ext uri="{FF2B5EF4-FFF2-40B4-BE49-F238E27FC236}">
                <a16:creationId xmlns:a16="http://schemas.microsoft.com/office/drawing/2014/main" id="{9E65CD08-0DA3-43B6-8177-CE4122BCB5C9}"/>
              </a:ext>
            </a:extLst>
          </p:cNvPr>
          <p:cNvSpPr>
            <a:spLocks/>
          </p:cNvSpPr>
          <p:nvPr/>
        </p:nvSpPr>
        <p:spPr bwMode="auto">
          <a:xfrm>
            <a:off x="5292080" y="3633302"/>
            <a:ext cx="3124200" cy="723900"/>
          </a:xfrm>
          <a:prstGeom prst="accentBorderCallout1">
            <a:avLst>
              <a:gd name="adj1" fmla="val 2958"/>
              <a:gd name="adj2" fmla="val 185"/>
              <a:gd name="adj3" fmla="val -428313"/>
              <a:gd name="adj4" fmla="val -90277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L’altezza deve essere uguale a 1 m o maggiore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0EBC86F9-1ED1-4FE5-8743-E5F7AA2ED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5DBE487-2E6C-453D-994C-4EC7E792C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19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80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>
            <a:extLst>
              <a:ext uri="{FF2B5EF4-FFF2-40B4-BE49-F238E27FC236}">
                <a16:creationId xmlns:a16="http://schemas.microsoft.com/office/drawing/2014/main" id="{35F77DC0-3604-4800-9524-FFACA7443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t="4643" r="16518" b="9573"/>
          <a:stretch>
            <a:fillRect/>
          </a:stretch>
        </p:blipFill>
        <p:spPr bwMode="auto">
          <a:xfrm>
            <a:off x="161262" y="144784"/>
            <a:ext cx="3208002" cy="49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23478"/>
            <a:ext cx="8964996" cy="432048"/>
          </a:xfrm>
        </p:spPr>
        <p:txBody>
          <a:bodyPr>
            <a:noAutofit/>
          </a:bodyPr>
          <a:lstStyle/>
          <a:p>
            <a:pPr marL="0" indent="0" algn="r">
              <a:spcBef>
                <a:spcPts val="3000"/>
              </a:spcBef>
              <a:buNone/>
              <a:defRPr/>
            </a:pPr>
            <a:r>
              <a:rPr lang="it-I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 DVR del tuo Plesso </a:t>
            </a:r>
            <a:r>
              <a:rPr lang="it-IT" sz="2400" dirty="0">
                <a:cs typeface="Times New Roman" pitchFamily="18" charset="0"/>
              </a:rPr>
              <a:t>– </a:t>
            </a:r>
            <a:r>
              <a:rPr lang="it-IT" sz="2400" dirty="0" err="1">
                <a:cs typeface="Times New Roman" pitchFamily="18" charset="0"/>
              </a:rPr>
              <a:t>Mod</a:t>
            </a:r>
            <a:r>
              <a:rPr lang="it-IT" sz="2400" dirty="0">
                <a:cs typeface="Times New Roman" pitchFamily="18" charset="0"/>
              </a:rPr>
              <a:t>. 11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6745225" y="4562576"/>
            <a:ext cx="2363279" cy="529454"/>
            <a:chOff x="4788024" y="3151339"/>
            <a:chExt cx="2363279" cy="529454"/>
          </a:xfrm>
        </p:grpSpPr>
        <p:sp>
          <p:nvSpPr>
            <p:cNvPr id="5" name="Freeform 85"/>
            <p:cNvSpPr/>
            <p:nvPr>
              <p:custDataLst>
                <p:tags r:id="rId2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570348E-6E80-48FA-BC86-99142B6CE58F}"/>
              </a:ext>
            </a:extLst>
          </p:cNvPr>
          <p:cNvSpPr txBox="1"/>
          <p:nvPr/>
        </p:nvSpPr>
        <p:spPr>
          <a:xfrm>
            <a:off x="3399604" y="545048"/>
            <a:ext cx="55831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/>
            <a:r>
              <a:rPr lang="it-IT" dirty="0">
                <a:highlight>
                  <a:srgbClr val="FFFF00"/>
                </a:highlight>
                <a:latin typeface="Century Schoolbook" panose="02040604050505020304" pitchFamily="18" charset="0"/>
                <a:cs typeface="Times New Roman" panose="02020603050405020304" pitchFamily="18" charset="0"/>
              </a:rPr>
              <a:t>Segnalare area di ingombro della porta quando invade i corridoi.</a:t>
            </a:r>
            <a:endParaRPr lang="it-IT" dirty="0">
              <a:highlight>
                <a:srgbClr val="FFFF00"/>
              </a:highlight>
            </a:endParaRPr>
          </a:p>
        </p:txBody>
      </p:sp>
      <p:pic>
        <p:nvPicPr>
          <p:cNvPr id="6146" name="Picture 2" descr="Vietato fumare">
            <a:extLst>
              <a:ext uri="{FF2B5EF4-FFF2-40B4-BE49-F238E27FC236}">
                <a16:creationId xmlns:a16="http://schemas.microsoft.com/office/drawing/2014/main" id="{143D0F77-6082-47A0-A204-D0B5A7EE2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1762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E5B95D37-6684-48EC-8B0F-E6D07A6F1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5536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3C666B3-1125-4FFA-9F24-5631A8887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13" y="8304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22933F4-F135-4ED5-A530-FC05BD735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68" y="12347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71CACB85-EAEC-4F3A-BEE5-F2BB4AD82B13}"/>
              </a:ext>
            </a:extLst>
          </p:cNvPr>
          <p:cNvSpPr/>
          <p:nvPr/>
        </p:nvSpPr>
        <p:spPr>
          <a:xfrm>
            <a:off x="899592" y="3363848"/>
            <a:ext cx="2016224" cy="153262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0EBC86F9-1ED1-4FE5-8743-E5F7AA2ED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5DBE487-2E6C-453D-994C-4EC7E792C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19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8" name="Picture 2" descr="TopSoon Nastro Segnaletico Giallo/Nero 200 m x 70 mm non Adesivo:  Amazon.it: Fai da te">
            <a:extLst>
              <a:ext uri="{FF2B5EF4-FFF2-40B4-BE49-F238E27FC236}">
                <a16:creationId xmlns:a16="http://schemas.microsoft.com/office/drawing/2014/main" id="{2FBFB73E-EEC5-4AF1-A465-AD4230890FC4}"/>
              </a:ext>
            </a:extLst>
          </p:cNvPr>
          <p:cNvPicPr/>
          <p:nvPr/>
        </p:nvPicPr>
        <p:blipFill>
          <a:blip r:embed="rId6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610" y="2917880"/>
            <a:ext cx="1428749" cy="1428750"/>
          </a:xfrm>
          <a:prstGeom prst="rect">
            <a:avLst/>
          </a:prstGeom>
          <a:noFill/>
        </p:spPr>
      </p:pic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7D9A7A84-17FE-42CC-8963-15CD9CE9ACD4}"/>
              </a:ext>
            </a:extLst>
          </p:cNvPr>
          <p:cNvCxnSpPr>
            <a:cxnSpLocks/>
          </p:cNvCxnSpPr>
          <p:nvPr/>
        </p:nvCxnSpPr>
        <p:spPr>
          <a:xfrm flipH="1">
            <a:off x="2955591" y="3506536"/>
            <a:ext cx="1280794" cy="49790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3512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23478"/>
            <a:ext cx="8964996" cy="432048"/>
          </a:xfrm>
        </p:spPr>
        <p:txBody>
          <a:bodyPr>
            <a:noAutofit/>
          </a:bodyPr>
          <a:lstStyle/>
          <a:p>
            <a:pPr marL="0" indent="0" algn="r">
              <a:spcBef>
                <a:spcPts val="3000"/>
              </a:spcBef>
              <a:buNone/>
              <a:defRPr/>
            </a:pPr>
            <a:r>
              <a:rPr lang="it-I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 DVR del tuo Plesso </a:t>
            </a:r>
            <a:r>
              <a:rPr lang="it-IT" sz="2400" dirty="0">
                <a:cs typeface="Times New Roman" pitchFamily="18" charset="0"/>
              </a:rPr>
              <a:t>– </a:t>
            </a:r>
            <a:r>
              <a:rPr lang="it-IT" sz="2400" dirty="0" err="1">
                <a:cs typeface="Times New Roman" pitchFamily="18" charset="0"/>
              </a:rPr>
              <a:t>Mod</a:t>
            </a:r>
            <a:r>
              <a:rPr lang="it-IT" sz="2400" dirty="0">
                <a:cs typeface="Times New Roman" pitchFamily="18" charset="0"/>
              </a:rPr>
              <a:t>. 11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6745225" y="4562576"/>
            <a:ext cx="2363279" cy="529454"/>
            <a:chOff x="4788024" y="3151339"/>
            <a:chExt cx="2363279" cy="529454"/>
          </a:xfrm>
        </p:grpSpPr>
        <p:sp>
          <p:nvSpPr>
            <p:cNvPr id="5" name="Freeform 85"/>
            <p:cNvSpPr/>
            <p:nvPr>
              <p:custDataLst>
                <p:tags r:id="rId2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570348E-6E80-48FA-BC86-99142B6CE58F}"/>
              </a:ext>
            </a:extLst>
          </p:cNvPr>
          <p:cNvSpPr txBox="1"/>
          <p:nvPr/>
        </p:nvSpPr>
        <p:spPr>
          <a:xfrm>
            <a:off x="6142668" y="591530"/>
            <a:ext cx="296583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/>
            <a:r>
              <a:rPr lang="it-IT" dirty="0">
                <a:highlight>
                  <a:srgbClr val="FFFF00"/>
                </a:highlight>
                <a:latin typeface="Century Schoolbook" panose="02040604050505020304" pitchFamily="18" charset="0"/>
                <a:cs typeface="Times New Roman" panose="02020603050405020304" pitchFamily="18" charset="0"/>
              </a:rPr>
              <a:t>Ordinare gli arredi in modo da garantire sempre la via di fuga alternativa. </a:t>
            </a:r>
          </a:p>
          <a:p>
            <a:pPr indent="360000"/>
            <a:endParaRPr lang="it-IT" b="1" dirty="0">
              <a:highlight>
                <a:srgbClr val="FFFF00"/>
              </a:highlight>
              <a:latin typeface="Century Schoolbook" panose="02040604050505020304" pitchFamily="18" charset="0"/>
              <a:cs typeface="Times New Roman" panose="02020603050405020304" pitchFamily="18" charset="0"/>
            </a:endParaRPr>
          </a:p>
          <a:p>
            <a:pPr indent="360000"/>
            <a:r>
              <a:rPr lang="it-IT" b="1" dirty="0">
                <a:highlight>
                  <a:srgbClr val="FFFF00"/>
                </a:highlight>
                <a:latin typeface="Century Schoolbook" panose="02040604050505020304" pitchFamily="18" charset="0"/>
                <a:cs typeface="Times New Roman" panose="02020603050405020304" pitchFamily="18" charset="0"/>
              </a:rPr>
              <a:t>NB</a:t>
            </a:r>
          </a:p>
          <a:p>
            <a:r>
              <a:rPr lang="it-IT" dirty="0">
                <a:highlight>
                  <a:srgbClr val="FFFF00"/>
                </a:highlight>
                <a:latin typeface="Century Schoolbook" panose="02040604050505020304" pitchFamily="18" charset="0"/>
                <a:cs typeface="Times New Roman" panose="02020603050405020304" pitchFamily="18" charset="0"/>
              </a:rPr>
              <a:t>larghezza minima delle vie di fuga: 60 cm</a:t>
            </a:r>
          </a:p>
        </p:txBody>
      </p:sp>
      <p:pic>
        <p:nvPicPr>
          <p:cNvPr id="6146" name="Picture 2" descr="Vietato fumare">
            <a:extLst>
              <a:ext uri="{FF2B5EF4-FFF2-40B4-BE49-F238E27FC236}">
                <a16:creationId xmlns:a16="http://schemas.microsoft.com/office/drawing/2014/main" id="{143D0F77-6082-47A0-A204-D0B5A7EE2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88433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3C666B3-1125-4FFA-9F24-5631A8887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13" y="8304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22933F4-F135-4ED5-A530-FC05BD735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68" y="12347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0EBC86F9-1ED1-4FE5-8743-E5F7AA2ED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5DBE487-2E6C-453D-994C-4EC7E792C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19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20F56D2B-9CAD-4168-8E6E-41903D5D8A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3" y="545048"/>
            <a:ext cx="6035164" cy="453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995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23478"/>
            <a:ext cx="8964996" cy="432048"/>
          </a:xfrm>
        </p:spPr>
        <p:txBody>
          <a:bodyPr>
            <a:noAutofit/>
          </a:bodyPr>
          <a:lstStyle/>
          <a:p>
            <a:pPr marL="0" indent="0" algn="r">
              <a:spcBef>
                <a:spcPts val="3000"/>
              </a:spcBef>
              <a:buNone/>
              <a:defRPr/>
            </a:pPr>
            <a:r>
              <a:rPr lang="it-I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 DVR del tuo Plesso </a:t>
            </a:r>
            <a:r>
              <a:rPr lang="it-IT" sz="2400" dirty="0">
                <a:cs typeface="Times New Roman" pitchFamily="18" charset="0"/>
              </a:rPr>
              <a:t>– </a:t>
            </a:r>
            <a:r>
              <a:rPr lang="it-IT" sz="2400" dirty="0" err="1">
                <a:cs typeface="Times New Roman" pitchFamily="18" charset="0"/>
              </a:rPr>
              <a:t>Mod</a:t>
            </a:r>
            <a:r>
              <a:rPr lang="it-IT" sz="2400" dirty="0">
                <a:cs typeface="Times New Roman" pitchFamily="18" charset="0"/>
              </a:rPr>
              <a:t>. 11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6745225" y="4562576"/>
            <a:ext cx="2363279" cy="529454"/>
            <a:chOff x="4788024" y="3151339"/>
            <a:chExt cx="2363279" cy="529454"/>
          </a:xfrm>
        </p:grpSpPr>
        <p:sp>
          <p:nvSpPr>
            <p:cNvPr id="5" name="Freeform 85"/>
            <p:cNvSpPr/>
            <p:nvPr>
              <p:custDataLst>
                <p:tags r:id="rId2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570348E-6E80-48FA-BC86-99142B6CE58F}"/>
              </a:ext>
            </a:extLst>
          </p:cNvPr>
          <p:cNvSpPr txBox="1"/>
          <p:nvPr/>
        </p:nvSpPr>
        <p:spPr>
          <a:xfrm>
            <a:off x="6284943" y="707316"/>
            <a:ext cx="273679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/>
            <a:r>
              <a:rPr lang="it-IT" dirty="0">
                <a:highlight>
                  <a:srgbClr val="FFFF00"/>
                </a:highlight>
                <a:latin typeface="Century Schoolbook" panose="02040604050505020304" pitchFamily="18" charset="0"/>
                <a:cs typeface="Times New Roman" panose="02020603050405020304" pitchFamily="18" charset="0"/>
              </a:rPr>
              <a:t>Predisporre di segnaletica di salvataggio i percorsi di esodo in caso di emergenza</a:t>
            </a:r>
            <a:endParaRPr lang="it-IT" dirty="0">
              <a:highlight>
                <a:srgbClr val="FFFF00"/>
              </a:highlight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5B95D37-6684-48EC-8B0F-E6D07A6F1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5536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3C666B3-1125-4FFA-9F24-5631A8887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13" y="8304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22933F4-F135-4ED5-A530-FC05BD735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68" y="12347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5DBE487-2E6C-453D-994C-4EC7E792C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19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CA324570-41FE-4EE6-84AE-96C87B7053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026187"/>
              </p:ext>
            </p:extLst>
          </p:nvPr>
        </p:nvGraphicFramePr>
        <p:xfrm>
          <a:off x="225539" y="25549"/>
          <a:ext cx="409575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magine bitmap" r:id="rId4" imgW="3866667" imgH="895238" progId="Paint.Picture">
                  <p:embed/>
                </p:oleObj>
              </mc:Choice>
              <mc:Fallback>
                <p:oleObj name="Immagine bitmap" r:id="rId4" imgW="3866667" imgH="895238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39" y="25549"/>
                        <a:ext cx="4095750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65" name="Immagine 11">
            <a:extLst>
              <a:ext uri="{FF2B5EF4-FFF2-40B4-BE49-F238E27FC236}">
                <a16:creationId xmlns:a16="http://schemas.microsoft.com/office/drawing/2014/main" id="{B91983FE-B72B-4A0B-8FFD-568B20EA4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68" y="987574"/>
            <a:ext cx="616267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ulsante di azione: Avanti o successivo 6">
            <a:hlinkClick r:id="rId7" action="ppaction://hlinkfile"/>
            <a:extLst>
              <a:ext uri="{FF2B5EF4-FFF2-40B4-BE49-F238E27FC236}">
                <a16:creationId xmlns:a16="http://schemas.microsoft.com/office/drawing/2014/main" id="{A81B923B-A21F-8A0F-01E7-B90ABCC376FD}"/>
              </a:ext>
            </a:extLst>
          </p:cNvPr>
          <p:cNvSpPr/>
          <p:nvPr/>
        </p:nvSpPr>
        <p:spPr>
          <a:xfrm>
            <a:off x="7092280" y="2788401"/>
            <a:ext cx="1302487" cy="973435"/>
          </a:xfrm>
          <a:prstGeom prst="actionButtonForwardNex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341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23478"/>
            <a:ext cx="8964996" cy="432048"/>
          </a:xfrm>
        </p:spPr>
        <p:txBody>
          <a:bodyPr>
            <a:noAutofit/>
          </a:bodyPr>
          <a:lstStyle/>
          <a:p>
            <a:pPr marL="0" indent="0" algn="r">
              <a:spcBef>
                <a:spcPts val="3000"/>
              </a:spcBef>
              <a:buNone/>
              <a:defRPr/>
            </a:pPr>
            <a:r>
              <a:rPr lang="it-I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 DVR del tuo Plesso </a:t>
            </a:r>
            <a:r>
              <a:rPr lang="it-IT" sz="2400" dirty="0">
                <a:cs typeface="Times New Roman" pitchFamily="18" charset="0"/>
              </a:rPr>
              <a:t>– </a:t>
            </a:r>
            <a:r>
              <a:rPr lang="it-IT" sz="2400" dirty="0" err="1">
                <a:cs typeface="Times New Roman" pitchFamily="18" charset="0"/>
              </a:rPr>
              <a:t>Mod</a:t>
            </a:r>
            <a:r>
              <a:rPr lang="it-IT" sz="2400" dirty="0">
                <a:cs typeface="Times New Roman" pitchFamily="18" charset="0"/>
              </a:rPr>
              <a:t>. 11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6745225" y="4562576"/>
            <a:ext cx="2363279" cy="529454"/>
            <a:chOff x="4788024" y="3151339"/>
            <a:chExt cx="2363279" cy="529454"/>
          </a:xfrm>
        </p:grpSpPr>
        <p:sp>
          <p:nvSpPr>
            <p:cNvPr id="5" name="Freeform 85"/>
            <p:cNvSpPr/>
            <p:nvPr>
              <p:custDataLst>
                <p:tags r:id="rId2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570348E-6E80-48FA-BC86-99142B6CE58F}"/>
              </a:ext>
            </a:extLst>
          </p:cNvPr>
          <p:cNvSpPr txBox="1"/>
          <p:nvPr/>
        </p:nvSpPr>
        <p:spPr>
          <a:xfrm>
            <a:off x="2390802" y="643409"/>
            <a:ext cx="6539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/>
            <a:r>
              <a:rPr lang="it-IT" dirty="0">
                <a:highlight>
                  <a:srgbClr val="FFFF00"/>
                </a:highlight>
                <a:latin typeface="Century Schoolbook" panose="02040604050505020304" pitchFamily="18" charset="0"/>
                <a:cs typeface="Times New Roman" panose="02020603050405020304" pitchFamily="18" charset="0"/>
              </a:rPr>
              <a:t>Accertarsi che i presidi antincendio siano segnalati con gli appositi cartelli.</a:t>
            </a:r>
            <a:endParaRPr lang="it-IT" dirty="0">
              <a:highlight>
                <a:srgbClr val="FFFF00"/>
              </a:highlight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5B95D37-6684-48EC-8B0F-E6D07A6F1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5536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3C666B3-1125-4FFA-9F24-5631A8887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13" y="8304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22933F4-F135-4ED5-A530-FC05BD735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68" y="12347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5DBE487-2E6C-453D-994C-4EC7E792C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19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E5E842A-F164-40D6-9FC2-9B8298B188E8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1261175" y="1506917"/>
            <a:ext cx="4912357" cy="21454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292" name="Immagine 18" descr="http://www.bosica.it/dms/Web/faq/immagini/segnaletica.png?d=280x140">
            <a:extLst>
              <a:ext uri="{FF2B5EF4-FFF2-40B4-BE49-F238E27FC236}">
                <a16:creationId xmlns:a16="http://schemas.microsoft.com/office/drawing/2014/main" id="{5D74BE95-429A-4F4A-A994-2EDF34498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3670" r="52274" b="1669"/>
          <a:stretch>
            <a:fillRect/>
          </a:stretch>
        </p:blipFill>
        <p:spPr bwMode="auto">
          <a:xfrm>
            <a:off x="2806819" y="1385713"/>
            <a:ext cx="120015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D13F6664-69F3-4ED9-8232-3D470FF8C2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525411"/>
              </p:ext>
            </p:extLst>
          </p:nvPr>
        </p:nvGraphicFramePr>
        <p:xfrm>
          <a:off x="2711021" y="3073083"/>
          <a:ext cx="1543050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6" imgW="3552444" imgH="2171700" progId="Word.Picture.8">
                  <p:embed/>
                </p:oleObj>
              </mc:Choice>
              <mc:Fallback>
                <p:oleObj name="Picture" r:id="rId6" imgW="3552444" imgH="2171700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20" t="33424" r="54790" b="4070"/>
                      <a:stretch>
                        <a:fillRect/>
                      </a:stretch>
                    </p:blipFill>
                    <p:spPr bwMode="auto">
                      <a:xfrm>
                        <a:off x="2711021" y="3073083"/>
                        <a:ext cx="1543050" cy="191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0" name="Immagine 17" descr="http://www.bosica.it/dms/Web/faq/immagini/segnaletica.png?d=280x140">
            <a:extLst>
              <a:ext uri="{FF2B5EF4-FFF2-40B4-BE49-F238E27FC236}">
                <a16:creationId xmlns:a16="http://schemas.microsoft.com/office/drawing/2014/main" id="{FA765DD2-C5E8-439E-B285-5474EFFBE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67" t="3670" r="12331" b="1669"/>
          <a:stretch>
            <a:fillRect/>
          </a:stretch>
        </p:blipFill>
        <p:spPr bwMode="auto">
          <a:xfrm>
            <a:off x="5308124" y="1399023"/>
            <a:ext cx="1190177" cy="148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F112350D-0999-4B91-8A4F-F366CE010B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746412"/>
              </p:ext>
            </p:extLst>
          </p:nvPr>
        </p:nvGraphicFramePr>
        <p:xfrm>
          <a:off x="5245430" y="3008941"/>
          <a:ext cx="1466850" cy="192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8" imgW="3552444" imgH="2171700" progId="Word.Picture.8">
                  <p:embed/>
                </p:oleObj>
              </mc:Choice>
              <mc:Fallback>
                <p:oleObj name="Picture" r:id="rId8" imgW="3552444" imgH="217170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2522" t="29364" b="1677"/>
                      <a:stretch>
                        <a:fillRect/>
                      </a:stretch>
                    </p:blipFill>
                    <p:spPr bwMode="auto">
                      <a:xfrm>
                        <a:off x="5245430" y="3008941"/>
                        <a:ext cx="1466850" cy="192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0547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>
            <a:extLst>
              <a:ext uri="{FF2B5EF4-FFF2-40B4-BE49-F238E27FC236}">
                <a16:creationId xmlns:a16="http://schemas.microsoft.com/office/drawing/2014/main" id="{BCE22757-4347-4CA2-AB98-382580ACC6A1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65480" y="1963245"/>
            <a:ext cx="3037840" cy="3022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23478"/>
            <a:ext cx="8964996" cy="432048"/>
          </a:xfrm>
        </p:spPr>
        <p:txBody>
          <a:bodyPr>
            <a:noAutofit/>
          </a:bodyPr>
          <a:lstStyle/>
          <a:p>
            <a:pPr marL="0" indent="0" algn="r">
              <a:spcBef>
                <a:spcPts val="3000"/>
              </a:spcBef>
              <a:buNone/>
              <a:defRPr/>
            </a:pPr>
            <a:r>
              <a:rPr lang="it-I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 DVR del tuo Plesso </a:t>
            </a:r>
            <a:r>
              <a:rPr lang="it-IT" sz="2400" dirty="0">
                <a:cs typeface="Times New Roman" pitchFamily="18" charset="0"/>
              </a:rPr>
              <a:t>– </a:t>
            </a:r>
            <a:r>
              <a:rPr lang="it-IT" sz="2400" dirty="0" err="1">
                <a:cs typeface="Times New Roman" pitchFamily="18" charset="0"/>
              </a:rPr>
              <a:t>Mod</a:t>
            </a:r>
            <a:r>
              <a:rPr lang="it-IT" sz="2400" dirty="0">
                <a:cs typeface="Times New Roman" pitchFamily="18" charset="0"/>
              </a:rPr>
              <a:t>. 11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6745225" y="4562576"/>
            <a:ext cx="2363279" cy="529454"/>
            <a:chOff x="4788024" y="3151339"/>
            <a:chExt cx="2363279" cy="529454"/>
          </a:xfrm>
        </p:grpSpPr>
        <p:sp>
          <p:nvSpPr>
            <p:cNvPr id="5" name="Freeform 85"/>
            <p:cNvSpPr/>
            <p:nvPr>
              <p:custDataLst>
                <p:tags r:id="rId2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570348E-6E80-48FA-BC86-99142B6CE58F}"/>
              </a:ext>
            </a:extLst>
          </p:cNvPr>
          <p:cNvSpPr txBox="1"/>
          <p:nvPr/>
        </p:nvSpPr>
        <p:spPr>
          <a:xfrm>
            <a:off x="3347864" y="707316"/>
            <a:ext cx="56198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/>
            <a:r>
              <a:rPr lang="it-IT" dirty="0">
                <a:highlight>
                  <a:srgbClr val="FFFF00"/>
                </a:highlight>
                <a:latin typeface="Century Schoolbook" panose="02040604050505020304" pitchFamily="18" charset="0"/>
                <a:cs typeface="Times New Roman" panose="02020603050405020304" pitchFamily="18" charset="0"/>
              </a:rPr>
              <a:t>La fotocopiatrice/stampante se dotata di spina rotonda, occorre adattatore per essere inserita nella presa ad alveoli allineati</a:t>
            </a:r>
          </a:p>
        </p:txBody>
      </p:sp>
      <p:pic>
        <p:nvPicPr>
          <p:cNvPr id="6146" name="Picture 2" descr="Vietato fumare">
            <a:extLst>
              <a:ext uri="{FF2B5EF4-FFF2-40B4-BE49-F238E27FC236}">
                <a16:creationId xmlns:a16="http://schemas.microsoft.com/office/drawing/2014/main" id="{143D0F77-6082-47A0-A204-D0B5A7EE2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699417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E5B95D37-6684-48EC-8B0F-E6D07A6F1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5536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3C666B3-1125-4FFA-9F24-5631A8887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13" y="8304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22933F4-F135-4ED5-A530-FC05BD735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68" y="12347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Callout: linea con bordo e barra in risalto 40">
            <a:extLst>
              <a:ext uri="{FF2B5EF4-FFF2-40B4-BE49-F238E27FC236}">
                <a16:creationId xmlns:a16="http://schemas.microsoft.com/office/drawing/2014/main" id="{9E65CD08-0DA3-43B6-8177-CE4122BCB5C9}"/>
              </a:ext>
            </a:extLst>
          </p:cNvPr>
          <p:cNvSpPr>
            <a:spLocks/>
          </p:cNvSpPr>
          <p:nvPr/>
        </p:nvSpPr>
        <p:spPr bwMode="auto">
          <a:xfrm>
            <a:off x="3890366" y="3608669"/>
            <a:ext cx="4210026" cy="723900"/>
          </a:xfrm>
          <a:prstGeom prst="accentBorderCallout1">
            <a:avLst>
              <a:gd name="adj1" fmla="val 2958"/>
              <a:gd name="adj2" fmla="val 185"/>
              <a:gd name="adj3" fmla="val -118636"/>
              <a:gd name="adj4" fmla="val -49206"/>
            </a:avLst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Ubicare le fotocopiatrici in luoghi ventilati naturalmente  (es.: corridoi)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5DBE487-2E6C-453D-994C-4EC7E792C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19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9102509-0026-4683-A9E4-57F8EB802649}"/>
              </a:ext>
            </a:extLst>
          </p:cNvPr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6275" y="877125"/>
            <a:ext cx="3019425" cy="10007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525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23478"/>
            <a:ext cx="8964996" cy="432048"/>
          </a:xfrm>
        </p:spPr>
        <p:txBody>
          <a:bodyPr>
            <a:noAutofit/>
          </a:bodyPr>
          <a:lstStyle/>
          <a:p>
            <a:pPr marL="0" indent="0" algn="r">
              <a:spcBef>
                <a:spcPts val="3000"/>
              </a:spcBef>
              <a:buNone/>
              <a:defRPr/>
            </a:pPr>
            <a:r>
              <a:rPr lang="it-I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 DVR del tuo Plesso </a:t>
            </a:r>
            <a:r>
              <a:rPr lang="it-IT" sz="2400" dirty="0">
                <a:cs typeface="Times New Roman" pitchFamily="18" charset="0"/>
              </a:rPr>
              <a:t>– </a:t>
            </a:r>
            <a:r>
              <a:rPr lang="it-IT" sz="2400" dirty="0" err="1">
                <a:cs typeface="Times New Roman" pitchFamily="18" charset="0"/>
              </a:rPr>
              <a:t>Mod</a:t>
            </a:r>
            <a:r>
              <a:rPr lang="it-IT" sz="2400" dirty="0">
                <a:cs typeface="Times New Roman" pitchFamily="18" charset="0"/>
              </a:rPr>
              <a:t>. 11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6745225" y="4562576"/>
            <a:ext cx="2363279" cy="529454"/>
            <a:chOff x="4788024" y="3151339"/>
            <a:chExt cx="2363279" cy="529454"/>
          </a:xfrm>
        </p:grpSpPr>
        <p:sp>
          <p:nvSpPr>
            <p:cNvPr id="5" name="Freeform 85"/>
            <p:cNvSpPr/>
            <p:nvPr>
              <p:custDataLst>
                <p:tags r:id="rId2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570348E-6E80-48FA-BC86-99142B6CE58F}"/>
              </a:ext>
            </a:extLst>
          </p:cNvPr>
          <p:cNvSpPr txBox="1"/>
          <p:nvPr/>
        </p:nvSpPr>
        <p:spPr>
          <a:xfrm>
            <a:off x="3903225" y="640414"/>
            <a:ext cx="511069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>
              <a:spcBef>
                <a:spcPts val="1200"/>
              </a:spcBef>
            </a:pPr>
            <a:r>
              <a:rPr lang="it-IT" dirty="0">
                <a:highlight>
                  <a:srgbClr val="FFFF00"/>
                </a:highlight>
                <a:latin typeface="Century Schoolbook" panose="02040604050505020304" pitchFamily="18" charset="0"/>
                <a:cs typeface="Times New Roman" panose="02020603050405020304" pitchFamily="18" charset="0"/>
              </a:rPr>
              <a:t>Mantenere l’ordine sulle scrivanie.</a:t>
            </a:r>
          </a:p>
          <a:p>
            <a:pPr indent="360000">
              <a:spcBef>
                <a:spcPts val="1200"/>
              </a:spcBef>
            </a:pPr>
            <a:r>
              <a:rPr lang="it-IT" dirty="0">
                <a:highlight>
                  <a:srgbClr val="FFFF00"/>
                </a:highlight>
                <a:latin typeface="Century Schoolbook" panose="02040604050505020304" pitchFamily="18" charset="0"/>
                <a:cs typeface="Times New Roman" panose="02020603050405020304" pitchFamily="18" charset="0"/>
              </a:rPr>
              <a:t>Riordinare i cavi di collegamento in modo che non creino intralci.</a:t>
            </a:r>
          </a:p>
          <a:p>
            <a:pPr indent="360000">
              <a:spcBef>
                <a:spcPts val="1200"/>
              </a:spcBef>
            </a:pPr>
            <a:r>
              <a:rPr lang="it-IT" dirty="0">
                <a:highlight>
                  <a:srgbClr val="FFFF00"/>
                </a:highlight>
                <a:latin typeface="Century Schoolbook" panose="02040604050505020304" pitchFamily="18" charset="0"/>
                <a:cs typeface="Times New Roman" panose="02020603050405020304" pitchFamily="18" charset="0"/>
              </a:rPr>
              <a:t>La luce sui monitor dei PC deve arrivare da </a:t>
            </a:r>
            <a:r>
              <a:rPr lang="it-IT" dirty="0" err="1">
                <a:highlight>
                  <a:srgbClr val="FFFF00"/>
                </a:highlight>
                <a:latin typeface="Century Schoolbook" panose="02040604050505020304" pitchFamily="18" charset="0"/>
                <a:cs typeface="Times New Roman" panose="02020603050405020304" pitchFamily="18" charset="0"/>
              </a:rPr>
              <a:t>Dx</a:t>
            </a:r>
            <a:r>
              <a:rPr lang="it-IT" dirty="0">
                <a:highlight>
                  <a:srgbClr val="FFFF00"/>
                </a:highlight>
                <a:latin typeface="Century Schoolbook" panose="02040604050505020304" pitchFamily="18" charset="0"/>
                <a:cs typeface="Times New Roman" panose="02020603050405020304" pitchFamily="18" charset="0"/>
              </a:rPr>
              <a:t> o da SX</a:t>
            </a:r>
          </a:p>
        </p:txBody>
      </p:sp>
      <p:pic>
        <p:nvPicPr>
          <p:cNvPr id="6146" name="Picture 2" descr="Vietato fumare">
            <a:extLst>
              <a:ext uri="{FF2B5EF4-FFF2-40B4-BE49-F238E27FC236}">
                <a16:creationId xmlns:a16="http://schemas.microsoft.com/office/drawing/2014/main" id="{143D0F77-6082-47A0-A204-D0B5A7EE2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225" y="242685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E5B95D37-6684-48EC-8B0F-E6D07A6F1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5536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3C666B3-1125-4FFA-9F24-5631A8887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13" y="8304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22933F4-F135-4ED5-A530-FC05BD735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68" y="12347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5DBE487-2E6C-453D-994C-4EC7E792C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19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6" name="Immagine 15" descr="Scuola, presidenza e segreteria Difesa Grande a Santa Maria degli Angeli">
            <a:extLst>
              <a:ext uri="{FF2B5EF4-FFF2-40B4-BE49-F238E27FC236}">
                <a16:creationId xmlns:a16="http://schemas.microsoft.com/office/drawing/2014/main" id="{EFD1BF22-E573-46FC-ACF5-52B548A027F9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2268" y="123478"/>
            <a:ext cx="3709429" cy="49521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288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23478"/>
            <a:ext cx="8964996" cy="432048"/>
          </a:xfrm>
        </p:spPr>
        <p:txBody>
          <a:bodyPr>
            <a:noAutofit/>
          </a:bodyPr>
          <a:lstStyle/>
          <a:p>
            <a:pPr marL="0" indent="0" algn="r">
              <a:spcBef>
                <a:spcPts val="3000"/>
              </a:spcBef>
              <a:buNone/>
              <a:defRPr/>
            </a:pPr>
            <a:r>
              <a:rPr lang="it-I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 DVR del tuo Plesso </a:t>
            </a:r>
            <a:r>
              <a:rPr lang="it-IT" sz="2400" dirty="0">
                <a:cs typeface="Times New Roman" pitchFamily="18" charset="0"/>
              </a:rPr>
              <a:t>– </a:t>
            </a:r>
            <a:r>
              <a:rPr lang="it-IT" sz="2400" dirty="0" err="1">
                <a:cs typeface="Times New Roman" pitchFamily="18" charset="0"/>
              </a:rPr>
              <a:t>Mod</a:t>
            </a:r>
            <a:r>
              <a:rPr lang="it-IT" sz="2400" dirty="0">
                <a:cs typeface="Times New Roman" pitchFamily="18" charset="0"/>
              </a:rPr>
              <a:t>. 11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570348E-6E80-48FA-BC86-99142B6CE58F}"/>
              </a:ext>
            </a:extLst>
          </p:cNvPr>
          <p:cNvSpPr txBox="1"/>
          <p:nvPr/>
        </p:nvSpPr>
        <p:spPr>
          <a:xfrm>
            <a:off x="4237169" y="555526"/>
            <a:ext cx="47767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/>
            <a:r>
              <a:rPr lang="it-IT" dirty="0">
                <a:highlight>
                  <a:srgbClr val="FFFF00"/>
                </a:highlight>
                <a:latin typeface="Century Schoolbook" panose="02040604050505020304" pitchFamily="18" charset="0"/>
                <a:cs typeface="Times New Roman" panose="02020603050405020304" pitchFamily="18" charset="0"/>
              </a:rPr>
              <a:t>Fotografare con il proprio Smartphone e inviare ad ICOTEA situazioni analoghe.</a:t>
            </a:r>
          </a:p>
          <a:p>
            <a:pPr indent="360000"/>
            <a:r>
              <a:rPr lang="it-IT" dirty="0">
                <a:highlight>
                  <a:srgbClr val="FFFF00"/>
                </a:highlight>
                <a:latin typeface="Century Schoolbook" panose="02040604050505020304" pitchFamily="18" charset="0"/>
                <a:cs typeface="Times New Roman" panose="02020603050405020304" pitchFamily="18" charset="0"/>
              </a:rPr>
              <a:t>WhatsApp/Telegram: 3337917157 </a:t>
            </a:r>
          </a:p>
          <a:p>
            <a:pPr indent="360000"/>
            <a:endParaRPr lang="it-IT" dirty="0">
              <a:highlight>
                <a:srgbClr val="FFFF00"/>
              </a:highlight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Vietato fumare">
            <a:extLst>
              <a:ext uri="{FF2B5EF4-FFF2-40B4-BE49-F238E27FC236}">
                <a16:creationId xmlns:a16="http://schemas.microsoft.com/office/drawing/2014/main" id="{143D0F77-6082-47A0-A204-D0B5A7EE2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169" y="1826619"/>
            <a:ext cx="1087367" cy="108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E5B95D37-6684-48EC-8B0F-E6D07A6F1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5536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3C666B3-1125-4FFA-9F24-5631A8887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13" y="8304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22933F4-F135-4ED5-A530-FC05BD735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68" y="12347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5DBE487-2E6C-453D-994C-4EC7E792C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19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E063DBE1-71C6-4EAD-8ADC-4771F2F597C9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393621" y="1492244"/>
            <a:ext cx="3621202" cy="36426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D5C522E1-EC95-48ED-9F2A-1A552CCA5CF3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-262667" y="540992"/>
            <a:ext cx="4821158" cy="40722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022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B3CB1584-AE22-03F8-55A3-3DCC869CAB63}"/>
              </a:ext>
            </a:extLst>
          </p:cNvPr>
          <p:cNvGrpSpPr/>
          <p:nvPr/>
        </p:nvGrpSpPr>
        <p:grpSpPr>
          <a:xfrm>
            <a:off x="6673217" y="4515966"/>
            <a:ext cx="2363279" cy="529454"/>
            <a:chOff x="4788024" y="3151339"/>
            <a:chExt cx="2363279" cy="529454"/>
          </a:xfrm>
        </p:grpSpPr>
        <p:sp>
          <p:nvSpPr>
            <p:cNvPr id="4" name="Freeform 85">
              <a:extLst>
                <a:ext uri="{FF2B5EF4-FFF2-40B4-BE49-F238E27FC236}">
                  <a16:creationId xmlns:a16="http://schemas.microsoft.com/office/drawing/2014/main" id="{2AA78858-3D7A-FECD-C1F0-1A77AD4AE5CB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5FBA54E6-CC00-3B82-FFC7-C6FB06FCB295}"/>
                </a:ext>
              </a:extLst>
            </p:cNvPr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D32AB15-673B-3AB1-6974-41F413D4E92C}"/>
              </a:ext>
            </a:extLst>
          </p:cNvPr>
          <p:cNvSpPr txBox="1"/>
          <p:nvPr/>
        </p:nvSpPr>
        <p:spPr>
          <a:xfrm>
            <a:off x="251520" y="339502"/>
            <a:ext cx="864096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 Dirigente Scolastico</a:t>
            </a:r>
          </a:p>
          <a:p>
            <a:r>
              <a:rPr lang="it-IT" dirty="0">
                <a:latin typeface="Century Schoolbook" panose="02040604050505020304" pitchFamily="18" charset="0"/>
              </a:rPr>
              <a:t>In quanto: </a:t>
            </a:r>
          </a:p>
          <a:p>
            <a:pPr marL="90488" indent="-90488" algn="l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212529"/>
                </a:solidFill>
                <a:effectLst/>
                <a:latin typeface="Century Schoolbook" panose="02040604050505020304" pitchFamily="18" charset="0"/>
              </a:rPr>
              <a:t>gestisce unitariamente la scuola; </a:t>
            </a:r>
          </a:p>
          <a:p>
            <a:pPr marL="90488" indent="-90488" algn="l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212529"/>
                </a:solidFill>
                <a:effectLst/>
                <a:latin typeface="Century Schoolbook" panose="02040604050505020304" pitchFamily="18" charset="0"/>
              </a:rPr>
              <a:t>rappresenta legalmente l’istituzione che dirige; </a:t>
            </a:r>
          </a:p>
          <a:p>
            <a:pPr marL="90488" indent="-90488" algn="l">
              <a:buFont typeface="Arial" panose="020B0604020202020204" pitchFamily="34" charset="0"/>
              <a:buChar char="•"/>
            </a:pPr>
            <a:r>
              <a:rPr lang="it-IT" sz="2400" b="1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entury Schoolbook" panose="02040604050505020304" pitchFamily="18" charset="0"/>
              </a:rPr>
              <a:t>gestisce le risorse finanziarie, umane e strumentali; </a:t>
            </a:r>
          </a:p>
          <a:p>
            <a:pPr marL="90488" indent="-90488" algn="l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212529"/>
                </a:solidFill>
                <a:effectLst/>
                <a:latin typeface="Century Schoolbook" panose="02040604050505020304" pitchFamily="18" charset="0"/>
              </a:rPr>
              <a:t>dirige e coordini le risorse umane; </a:t>
            </a:r>
          </a:p>
          <a:p>
            <a:pPr marL="90488" indent="-90488" algn="l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212529"/>
                </a:solidFill>
                <a:effectLst/>
                <a:latin typeface="Century Schoolbook" panose="02040604050505020304" pitchFamily="18" charset="0"/>
              </a:rPr>
              <a:t>organizza le attività scolastiche in base a criteri di efficacia ed efficienza; </a:t>
            </a:r>
          </a:p>
          <a:p>
            <a:pPr marL="90488" indent="-90488" algn="l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FF0000"/>
                </a:solidFill>
                <a:highlight>
                  <a:srgbClr val="FFFF00"/>
                </a:highlight>
                <a:latin typeface="Century Schoolbook" panose="02040604050505020304" pitchFamily="18" charset="0"/>
              </a:rPr>
              <a:t>assicura la qualità della formazione</a:t>
            </a:r>
            <a:r>
              <a:rPr lang="it-IT" b="0" i="0" dirty="0">
                <a:solidFill>
                  <a:srgbClr val="212529"/>
                </a:solidFill>
                <a:effectLst/>
                <a:latin typeface="Century Schoolbook" panose="02040604050505020304" pitchFamily="18" charset="0"/>
              </a:rPr>
              <a:t>, la collaborazione culturale, professionale, sociale ed economica del territorio interagendo con gli Enti locali, la libertà di scelta educativa delle famiglie e il diritto di apprendimento</a:t>
            </a:r>
            <a:r>
              <a:rPr lang="it-IT" dirty="0">
                <a:latin typeface="Century Schoolbook" panose="02040604050505020304" pitchFamily="18" charset="0"/>
              </a:rPr>
              <a:t>.</a:t>
            </a:r>
          </a:p>
          <a:p>
            <a:pPr indent="2152650" algn="l"/>
            <a:r>
              <a:rPr lang="it-IT" sz="40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Datore di Lavoro</a:t>
            </a:r>
          </a:p>
          <a:p>
            <a:pPr marL="90488" indent="-90488" algn="l">
              <a:buFont typeface="Arial" panose="020B0604020202020204" pitchFamily="34" charset="0"/>
              <a:buChar char="•"/>
            </a:pPr>
            <a:endParaRPr lang="it-IT" dirty="0">
              <a:latin typeface="Century Schoolbook" panose="02040604050505020304" pitchFamily="18" charset="0"/>
            </a:endParaRP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1BA95B26-7FFA-BB55-3973-F9A6CC550111}"/>
              </a:ext>
            </a:extLst>
          </p:cNvPr>
          <p:cNvSpPr/>
          <p:nvPr/>
        </p:nvSpPr>
        <p:spPr>
          <a:xfrm>
            <a:off x="6408204" y="447514"/>
            <a:ext cx="1044116" cy="502312"/>
          </a:xfrm>
          <a:prstGeom prst="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destra rientrata 8">
            <a:extLst>
              <a:ext uri="{FF2B5EF4-FFF2-40B4-BE49-F238E27FC236}">
                <a16:creationId xmlns:a16="http://schemas.microsoft.com/office/drawing/2014/main" id="{044DE463-7ACE-179F-7CCC-8F8F32498973}"/>
              </a:ext>
            </a:extLst>
          </p:cNvPr>
          <p:cNvSpPr/>
          <p:nvPr/>
        </p:nvSpPr>
        <p:spPr>
          <a:xfrm>
            <a:off x="1246648" y="3916010"/>
            <a:ext cx="1224136" cy="702665"/>
          </a:xfrm>
          <a:prstGeom prst="notchedRight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41425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23478"/>
            <a:ext cx="8964996" cy="432048"/>
          </a:xfrm>
        </p:spPr>
        <p:txBody>
          <a:bodyPr>
            <a:noAutofit/>
          </a:bodyPr>
          <a:lstStyle/>
          <a:p>
            <a:pPr marL="0" indent="0" algn="r">
              <a:spcBef>
                <a:spcPts val="3000"/>
              </a:spcBef>
              <a:buNone/>
              <a:defRPr/>
            </a:pPr>
            <a:r>
              <a:rPr lang="it-I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 DVR del tuo Plesso </a:t>
            </a:r>
            <a:r>
              <a:rPr lang="it-IT" sz="2400" dirty="0">
                <a:cs typeface="Times New Roman" pitchFamily="18" charset="0"/>
              </a:rPr>
              <a:t>– </a:t>
            </a:r>
            <a:r>
              <a:rPr lang="it-IT" sz="2400" dirty="0" err="1">
                <a:cs typeface="Times New Roman" pitchFamily="18" charset="0"/>
              </a:rPr>
              <a:t>Mod</a:t>
            </a:r>
            <a:r>
              <a:rPr lang="it-IT" sz="2400" dirty="0">
                <a:cs typeface="Times New Roman" pitchFamily="18" charset="0"/>
              </a:rPr>
              <a:t>. 11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570348E-6E80-48FA-BC86-99142B6CE58F}"/>
              </a:ext>
            </a:extLst>
          </p:cNvPr>
          <p:cNvSpPr txBox="1"/>
          <p:nvPr/>
        </p:nvSpPr>
        <p:spPr>
          <a:xfrm>
            <a:off x="4237169" y="555526"/>
            <a:ext cx="47767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/>
            <a:r>
              <a:rPr lang="it-IT" dirty="0">
                <a:highlight>
                  <a:srgbClr val="FFFF00"/>
                </a:highlight>
                <a:latin typeface="Century Schoolbook" panose="02040604050505020304" pitchFamily="18" charset="0"/>
                <a:cs typeface="Times New Roman" panose="02020603050405020304" pitchFamily="18" charset="0"/>
              </a:rPr>
              <a:t>Fotografare con il proprio Smartphone e inviare ad ICOTEA situazioni analoghe.</a:t>
            </a:r>
          </a:p>
          <a:p>
            <a:pPr indent="360000"/>
            <a:r>
              <a:rPr lang="it-IT" dirty="0">
                <a:highlight>
                  <a:srgbClr val="FFFF00"/>
                </a:highlight>
                <a:latin typeface="Century Schoolbook" panose="02040604050505020304" pitchFamily="18" charset="0"/>
                <a:cs typeface="Times New Roman" panose="02020603050405020304" pitchFamily="18" charset="0"/>
              </a:rPr>
              <a:t>WhatsApp/Telegram: 3337917157 </a:t>
            </a:r>
          </a:p>
          <a:p>
            <a:pPr indent="360000"/>
            <a:endParaRPr lang="it-IT" dirty="0">
              <a:highlight>
                <a:srgbClr val="FFFF00"/>
              </a:highlight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Vietato fumare">
            <a:extLst>
              <a:ext uri="{FF2B5EF4-FFF2-40B4-BE49-F238E27FC236}">
                <a16:creationId xmlns:a16="http://schemas.microsoft.com/office/drawing/2014/main" id="{143D0F77-6082-47A0-A204-D0B5A7EE2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930" y="1826619"/>
            <a:ext cx="1393197" cy="139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E5B95D37-6684-48EC-8B0F-E6D07A6F1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5536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3C666B3-1125-4FFA-9F24-5631A8887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13" y="8304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22933F4-F135-4ED5-A530-FC05BD735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68" y="12347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5DBE487-2E6C-453D-994C-4EC7E792C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19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6DF8FD30-9AEC-4BE0-9FF8-622309D7FBDE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329943" y="524919"/>
            <a:ext cx="4968553" cy="4165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8EA5A7EA-81ED-4DD8-83CD-D931A0C06A01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650475" y="1682854"/>
            <a:ext cx="3554668" cy="31722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711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23478"/>
            <a:ext cx="8964996" cy="432048"/>
          </a:xfrm>
        </p:spPr>
        <p:txBody>
          <a:bodyPr>
            <a:noAutofit/>
          </a:bodyPr>
          <a:lstStyle/>
          <a:p>
            <a:pPr marL="0" indent="0" algn="r">
              <a:spcBef>
                <a:spcPts val="3000"/>
              </a:spcBef>
              <a:buNone/>
              <a:defRPr/>
            </a:pPr>
            <a:r>
              <a:rPr lang="it-I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 DVR del tuo Plesso </a:t>
            </a:r>
            <a:r>
              <a:rPr lang="it-IT" sz="2400" dirty="0">
                <a:cs typeface="Times New Roman" pitchFamily="18" charset="0"/>
              </a:rPr>
              <a:t>– </a:t>
            </a:r>
            <a:r>
              <a:rPr lang="it-IT" sz="2400" dirty="0" err="1">
                <a:cs typeface="Times New Roman" pitchFamily="18" charset="0"/>
              </a:rPr>
              <a:t>Mod</a:t>
            </a:r>
            <a:r>
              <a:rPr lang="it-IT" sz="2400" dirty="0">
                <a:cs typeface="Times New Roman" pitchFamily="18" charset="0"/>
              </a:rPr>
              <a:t>. 11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570348E-6E80-48FA-BC86-99142B6CE58F}"/>
              </a:ext>
            </a:extLst>
          </p:cNvPr>
          <p:cNvSpPr txBox="1"/>
          <p:nvPr/>
        </p:nvSpPr>
        <p:spPr>
          <a:xfrm>
            <a:off x="4041883" y="627534"/>
            <a:ext cx="47614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/>
            <a:r>
              <a:rPr lang="it-IT" dirty="0">
                <a:highlight>
                  <a:srgbClr val="FFFF00"/>
                </a:highlight>
                <a:latin typeface="Century Schoolbook" panose="02040604050505020304" pitchFamily="18" charset="0"/>
                <a:cs typeface="Times New Roman" panose="02020603050405020304" pitchFamily="18" charset="0"/>
              </a:rPr>
              <a:t>Fotografare con il proprio Smartphone e inviare ad ICOTEA situazioni analoghe.</a:t>
            </a:r>
          </a:p>
          <a:p>
            <a:pPr indent="360000"/>
            <a:r>
              <a:rPr lang="it-IT" dirty="0">
                <a:highlight>
                  <a:srgbClr val="FFFF00"/>
                </a:highlight>
                <a:latin typeface="Century Schoolbook" panose="02040604050505020304" pitchFamily="18" charset="0"/>
                <a:cs typeface="Times New Roman" panose="02020603050405020304" pitchFamily="18" charset="0"/>
              </a:rPr>
              <a:t>WhatsApp/Telegram: 3337917157</a:t>
            </a:r>
          </a:p>
        </p:txBody>
      </p:sp>
      <p:pic>
        <p:nvPicPr>
          <p:cNvPr id="6146" name="Picture 2" descr="Vietato fumare">
            <a:extLst>
              <a:ext uri="{FF2B5EF4-FFF2-40B4-BE49-F238E27FC236}">
                <a16:creationId xmlns:a16="http://schemas.microsoft.com/office/drawing/2014/main" id="{143D0F77-6082-47A0-A204-D0B5A7EE2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71" y="195731"/>
            <a:ext cx="1393197" cy="139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E5B95D37-6684-48EC-8B0F-E6D07A6F1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5536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3C666B3-1125-4FFA-9F24-5631A8887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13" y="8304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22933F4-F135-4ED5-A530-FC05BD735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68" y="12347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5DBE487-2E6C-453D-994C-4EC7E792C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19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" name="CasellaDiTesto 12">
            <a:hlinkClick r:id="rId4" action="ppaction://hlinkfile"/>
            <a:extLst>
              <a:ext uri="{FF2B5EF4-FFF2-40B4-BE49-F238E27FC236}">
                <a16:creationId xmlns:a16="http://schemas.microsoft.com/office/drawing/2014/main" id="{DB2F2E1E-46CF-48EA-981F-58AFD66123ED}"/>
              </a:ext>
            </a:extLst>
          </p:cNvPr>
          <p:cNvSpPr txBox="1"/>
          <p:nvPr/>
        </p:nvSpPr>
        <p:spPr>
          <a:xfrm>
            <a:off x="2728709" y="1531433"/>
            <a:ext cx="62890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600"/>
              </a:spcBef>
            </a:pPr>
            <a:r>
              <a:rPr lang="it-IT" sz="2000" b="1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Mod. 05 ter - 00A_Lista foto plessi 3337917157 </a:t>
            </a:r>
            <a:endParaRPr lang="it-IT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2" descr="Informativa sull'uso dei cookie | Umidità di risalita">
            <a:extLst>
              <a:ext uri="{FF2B5EF4-FFF2-40B4-BE49-F238E27FC236}">
                <a16:creationId xmlns:a16="http://schemas.microsoft.com/office/drawing/2014/main" id="{DFE1D6D2-D494-49E7-A6A6-246C98D8DB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757420" y="2093036"/>
            <a:ext cx="3854261" cy="298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Indagine in corso non giustifica diniego alla istanza di accesso agli atti  (TAR Sicilia, 1943/17)">
            <a:extLst>
              <a:ext uri="{FF2B5EF4-FFF2-40B4-BE49-F238E27FC236}">
                <a16:creationId xmlns:a16="http://schemas.microsoft.com/office/drawing/2014/main" id="{03BE737B-74F3-43A5-B121-932489C2A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900" y="1324377"/>
            <a:ext cx="468052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989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734" name="Picture 6" descr="http://www.subito.it/info/sites/52172199575e223905000003/content_entry561250ac458ae877e9000001/56126c00458ae877e9000072/files/lavora_con_noi-ragazzo_chart_desktop.pn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/>
          <a:stretch/>
        </p:blipFill>
        <p:spPr bwMode="auto">
          <a:xfrm>
            <a:off x="178810" y="115517"/>
            <a:ext cx="878638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po 5"/>
          <p:cNvGrpSpPr/>
          <p:nvPr/>
        </p:nvGrpSpPr>
        <p:grpSpPr>
          <a:xfrm>
            <a:off x="6673217" y="4515966"/>
            <a:ext cx="2363279" cy="529454"/>
            <a:chOff x="4788024" y="3151339"/>
            <a:chExt cx="2363279" cy="529454"/>
          </a:xfrm>
        </p:grpSpPr>
        <p:sp>
          <p:nvSpPr>
            <p:cNvPr id="7" name="Freeform 85"/>
            <p:cNvSpPr/>
            <p:nvPr>
              <p:custDataLst>
                <p:tags r:id="rId2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  <p:sp>
        <p:nvSpPr>
          <p:cNvPr id="2" name="Rettangolo 1">
            <a:extLst>
              <a:ext uri="{FF2B5EF4-FFF2-40B4-BE49-F238E27FC236}">
                <a16:creationId xmlns:a16="http://schemas.microsoft.com/office/drawing/2014/main" id="{A66AC97A-6D67-4AB2-A707-D5E1DC12E8DD}"/>
              </a:ext>
            </a:extLst>
          </p:cNvPr>
          <p:cNvSpPr/>
          <p:nvPr/>
        </p:nvSpPr>
        <p:spPr>
          <a:xfrm>
            <a:off x="4139952" y="1131589"/>
            <a:ext cx="3816424" cy="1943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0AE0286-7332-42B7-86F1-2A71AD4A2485}"/>
              </a:ext>
            </a:extLst>
          </p:cNvPr>
          <p:cNvSpPr/>
          <p:nvPr/>
        </p:nvSpPr>
        <p:spPr>
          <a:xfrm>
            <a:off x="4572000" y="3074784"/>
            <a:ext cx="3240360" cy="361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4355977" y="1103278"/>
            <a:ext cx="3888431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Organizzare le prove di emergenza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294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DA549D50-BFB6-502F-FDD7-E2D84B0F84A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3051" y="577853"/>
            <a:ext cx="3947007" cy="4044464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23478"/>
            <a:ext cx="8964996" cy="432048"/>
          </a:xfrm>
        </p:spPr>
        <p:txBody>
          <a:bodyPr>
            <a:noAutofit/>
          </a:bodyPr>
          <a:lstStyle/>
          <a:p>
            <a:pPr marL="0" indent="0" algn="r">
              <a:spcBef>
                <a:spcPts val="3000"/>
              </a:spcBef>
              <a:buNone/>
              <a:defRPr/>
            </a:pPr>
            <a:r>
              <a:rPr lang="it-IT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 PGE del tuo Plesso </a:t>
            </a:r>
            <a:r>
              <a:rPr lang="it-IT" sz="2400" dirty="0">
                <a:cs typeface="Times New Roman" pitchFamily="18" charset="0"/>
              </a:rPr>
              <a:t>– Mod. 12; 0D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6745225" y="4562576"/>
            <a:ext cx="2363279" cy="529454"/>
            <a:chOff x="4788024" y="3151339"/>
            <a:chExt cx="2363279" cy="529454"/>
          </a:xfrm>
        </p:grpSpPr>
        <p:sp>
          <p:nvSpPr>
            <p:cNvPr id="5" name="Freeform 85"/>
            <p:cNvSpPr/>
            <p:nvPr>
              <p:custDataLst>
                <p:tags r:id="rId2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570348E-6E80-48FA-BC86-99142B6CE58F}"/>
              </a:ext>
            </a:extLst>
          </p:cNvPr>
          <p:cNvSpPr txBox="1"/>
          <p:nvPr/>
        </p:nvSpPr>
        <p:spPr>
          <a:xfrm>
            <a:off x="244066" y="1284632"/>
            <a:ext cx="43574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>
              <a:spcBef>
                <a:spcPts val="600"/>
              </a:spcBef>
            </a:pPr>
            <a:r>
              <a:rPr lang="it-IT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 panose="02020603050405020304" pitchFamily="18" charset="0"/>
              </a:rPr>
              <a:t>Nelle classi, durante le prime settimane di scuola, i docenti provvederanno ad informare gli alunni sul rispetto delle regole di sicurezza e sui rischi che si corrono nell’infrangerle, si soffermeranno sulle procedure di emergenza da adottare in caso di necessità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, illustreranno il contenuto del “</a:t>
            </a:r>
            <a:r>
              <a:rPr lang="it-IT" sz="1800" dirty="0">
                <a:effectLst/>
                <a:highlight>
                  <a:srgbClr val="FFFF00"/>
                </a:highlight>
                <a:latin typeface="Century Schoolbook" panose="02040604050505020304" pitchFamily="18" charset="0"/>
                <a:ea typeface="Times New Roman" panose="02020603050405020304" pitchFamily="18" charset="0"/>
              </a:rPr>
              <a:t>Piano Emergenza – </a:t>
            </a:r>
            <a:r>
              <a:rPr lang="it-IT" sz="1800" dirty="0" err="1">
                <a:effectLst/>
                <a:highlight>
                  <a:srgbClr val="FFFF00"/>
                </a:highlight>
                <a:latin typeface="Century Schoolbook" panose="02040604050505020304" pitchFamily="18" charset="0"/>
                <a:ea typeface="Times New Roman" panose="02020603050405020304" pitchFamily="18" charset="0"/>
              </a:rPr>
              <a:t>Mod</a:t>
            </a:r>
            <a:r>
              <a:rPr lang="it-IT" sz="1800" dirty="0">
                <a:effectLst/>
                <a:highlight>
                  <a:srgbClr val="FFFF00"/>
                </a:highlight>
                <a:latin typeface="Century Schoolbook" panose="02040604050505020304" pitchFamily="18" charset="0"/>
                <a:ea typeface="Times New Roman" panose="02020603050405020304" pitchFamily="18" charset="0"/>
              </a:rPr>
              <a:t>. 12, bis</a:t>
            </a: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”, dandone evidenza nel registro di classe (Mod. 0D) 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5B95D37-6684-48EC-8B0F-E6D07A6F1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5536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3C666B3-1125-4FFA-9F24-5631A8887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13" y="8304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22933F4-F135-4ED5-A530-FC05BD735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68" y="12347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5DBE487-2E6C-453D-994C-4EC7E792C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19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59C19286-B2F7-4DC0-860F-C065F08255C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68" y="130180"/>
            <a:ext cx="1404156" cy="11841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7735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23478"/>
            <a:ext cx="8964996" cy="43204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it-IT" sz="2400" b="1" i="0" dirty="0">
                <a:solidFill>
                  <a:srgbClr val="040C28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</a:t>
            </a:r>
            <a:r>
              <a:rPr lang="it-IT" sz="2400" b="1" i="0" dirty="0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 </a:t>
            </a:r>
            <a:r>
              <a:rPr lang="it-IT" sz="2400" b="1" i="0" dirty="0">
                <a:solidFill>
                  <a:srgbClr val="040C28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2087</a:t>
            </a:r>
            <a:r>
              <a:rPr lang="it-IT" sz="2400" b="1" i="0" dirty="0">
                <a:solidFill>
                  <a:srgbClr val="1F1F1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(Tutela delle condizioni di lavoro)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it-IT" sz="2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nesso di causalità tra evento e danno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6745225" y="4562576"/>
            <a:ext cx="2363279" cy="529454"/>
            <a:chOff x="4788024" y="3151339"/>
            <a:chExt cx="2363279" cy="529454"/>
          </a:xfrm>
        </p:grpSpPr>
        <p:sp>
          <p:nvSpPr>
            <p:cNvPr id="5" name="Freeform 85"/>
            <p:cNvSpPr/>
            <p:nvPr>
              <p:custDataLst>
                <p:tags r:id="rId2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570348E-6E80-48FA-BC86-99142B6CE58F}"/>
              </a:ext>
            </a:extLst>
          </p:cNvPr>
          <p:cNvSpPr txBox="1"/>
          <p:nvPr/>
        </p:nvSpPr>
        <p:spPr>
          <a:xfrm>
            <a:off x="168892" y="1023578"/>
            <a:ext cx="8806216" cy="3843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1950">
              <a:lnSpc>
                <a:spcPct val="107000"/>
              </a:lnSpc>
              <a:spcAft>
                <a:spcPts val="800"/>
              </a:spcAft>
            </a:pPr>
            <a:r>
              <a:rPr lang="it-IT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Cassazione civile, Sez. lav., 25 gennaio 2021, n. 1509 – </a:t>
            </a:r>
            <a:r>
              <a:rPr lang="it-IT" sz="18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Pres. Balestrieri-</a:t>
            </a:r>
            <a:r>
              <a:rPr lang="it-IT" sz="1800" b="1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Rel</a:t>
            </a:r>
            <a:r>
              <a:rPr lang="it-IT" sz="1800" b="1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 </a:t>
            </a:r>
            <a:r>
              <a:rPr lang="it-IT" sz="1800" b="1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Boghetich</a:t>
            </a:r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L’art. 2087 c.c. </a:t>
            </a:r>
            <a:r>
              <a:rPr lang="it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norma di chiusura del sistema antinfortunistico – </a:t>
            </a:r>
            <a:r>
              <a:rPr lang="it-IT" sz="12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impone, per la sua peculiare natura, in capo a ciascun datore di lavoro, l’onere di adottare misure di prudenza e diligenza, nel rispetto delle norme tecniche e di esperienza, da cui consegue la responsabilità del datore di lavoro non solo allorquando la lesione del bene salute dipenda dalla violazione di obblighi imposti da specifiche norme di leg­ge, ma anche allorquando detti obblighi siano suggeriti da conoscenze sperimentali o tecniche.</a:t>
            </a:r>
            <a:r>
              <a:rPr lang="it-IT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indent="361950">
              <a:lnSpc>
                <a:spcPct val="107000"/>
              </a:lnSpc>
              <a:spcAft>
                <a:spcPts val="800"/>
              </a:spcAft>
            </a:pPr>
            <a:r>
              <a:rPr lang="it-IT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Pertanto, costituendo quella di cui all’art. 2087 c.c. una fattispecie di responsabilità soggettiva</a:t>
            </a:r>
            <a:r>
              <a:rPr lang="it-IT" sz="1800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it-IT" sz="18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incombe sul lavoratore </a:t>
            </a:r>
            <a:r>
              <a:rPr lang="it-IT" sz="18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che agisce in giudizio </a:t>
            </a:r>
            <a:r>
              <a:rPr lang="it-IT" sz="18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l’onere di provare l’esistenza del danno, la nocività dell’ambiente di lavoro, nonché il nesso di causalità tra evento e danno</a:t>
            </a:r>
            <a:r>
              <a:rPr lang="it-IT" sz="18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e, solo qualora il lavoratore abbia fornito prova di ciò, ne deriva l’onere del datore di provare di avere adottato tutte le cautele necessarie ad impedire il verificarsi del danno e che la malattia del dipendente non sia ricollegabile all’inosservanza di tali obblighi.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5B95D37-6684-48EC-8B0F-E6D07A6F1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5536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3C666B3-1125-4FFA-9F24-5631A8887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13" y="8304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22933F4-F135-4ED5-A530-FC05BD735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68" y="12347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5DBE487-2E6C-453D-994C-4EC7E792C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19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" name="Pulsante di azione: Avanti o successivo 6">
            <a:hlinkClick r:id="rId4" action="ppaction://hlinkfile"/>
            <a:extLst>
              <a:ext uri="{FF2B5EF4-FFF2-40B4-BE49-F238E27FC236}">
                <a16:creationId xmlns:a16="http://schemas.microsoft.com/office/drawing/2014/main" id="{9098C90C-ADBA-9013-010C-2D02B9F1130F}"/>
              </a:ext>
            </a:extLst>
          </p:cNvPr>
          <p:cNvSpPr/>
          <p:nvPr/>
        </p:nvSpPr>
        <p:spPr>
          <a:xfrm>
            <a:off x="5015458" y="4571795"/>
            <a:ext cx="576064" cy="462027"/>
          </a:xfrm>
          <a:prstGeom prst="actionButtonForwardNex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Pulsante di azione: video 8">
            <a:hlinkClick r:id="rId5" highlightClick="1"/>
            <a:extLst>
              <a:ext uri="{FF2B5EF4-FFF2-40B4-BE49-F238E27FC236}">
                <a16:creationId xmlns:a16="http://schemas.microsoft.com/office/drawing/2014/main" id="{9A120A9D-18C7-B399-0BF0-5EE91F2BCC20}"/>
              </a:ext>
            </a:extLst>
          </p:cNvPr>
          <p:cNvSpPr/>
          <p:nvPr/>
        </p:nvSpPr>
        <p:spPr>
          <a:xfrm>
            <a:off x="5681239" y="4581098"/>
            <a:ext cx="473362" cy="443419"/>
          </a:xfrm>
          <a:prstGeom prst="actionButtonMovi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ulsante di azione: video 9">
            <a:hlinkClick r:id="rId6" highlightClick="1"/>
            <a:extLst>
              <a:ext uri="{FF2B5EF4-FFF2-40B4-BE49-F238E27FC236}">
                <a16:creationId xmlns:a16="http://schemas.microsoft.com/office/drawing/2014/main" id="{F74E3AF6-FF19-2AAA-A8F7-156306B77C17}"/>
              </a:ext>
            </a:extLst>
          </p:cNvPr>
          <p:cNvSpPr/>
          <p:nvPr/>
        </p:nvSpPr>
        <p:spPr>
          <a:xfrm>
            <a:off x="6244318" y="4581098"/>
            <a:ext cx="493232" cy="443419"/>
          </a:xfrm>
          <a:prstGeom prst="actionButtonMovi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34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B3CB1584-AE22-03F8-55A3-3DCC869CAB63}"/>
              </a:ext>
            </a:extLst>
          </p:cNvPr>
          <p:cNvGrpSpPr/>
          <p:nvPr/>
        </p:nvGrpSpPr>
        <p:grpSpPr>
          <a:xfrm>
            <a:off x="6673217" y="4515966"/>
            <a:ext cx="2363279" cy="529454"/>
            <a:chOff x="4788024" y="3151339"/>
            <a:chExt cx="2363279" cy="529454"/>
          </a:xfrm>
        </p:grpSpPr>
        <p:sp>
          <p:nvSpPr>
            <p:cNvPr id="4" name="Freeform 85">
              <a:extLst>
                <a:ext uri="{FF2B5EF4-FFF2-40B4-BE49-F238E27FC236}">
                  <a16:creationId xmlns:a16="http://schemas.microsoft.com/office/drawing/2014/main" id="{2AA78858-3D7A-FECD-C1F0-1A77AD4AE5CB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5FBA54E6-CC00-3B82-FFC7-C6FB06FCB295}"/>
                </a:ext>
              </a:extLst>
            </p:cNvPr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D32AB15-673B-3AB1-6974-41F413D4E92C}"/>
              </a:ext>
            </a:extLst>
          </p:cNvPr>
          <p:cNvSpPr txBox="1"/>
          <p:nvPr/>
        </p:nvSpPr>
        <p:spPr>
          <a:xfrm>
            <a:off x="251520" y="339502"/>
            <a:ext cx="864096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Dirigente Scolastico</a:t>
            </a:r>
          </a:p>
          <a:p>
            <a:r>
              <a:rPr lang="it-IT" dirty="0">
                <a:latin typeface="Century Schoolbook" panose="02040604050505020304" pitchFamily="18" charset="0"/>
              </a:rPr>
              <a:t> </a:t>
            </a:r>
          </a:p>
          <a:p>
            <a:pPr algn="ctr"/>
            <a:r>
              <a:rPr lang="it-IT" dirty="0">
                <a:latin typeface="Century Schoolbook" panose="02040604050505020304" pitchFamily="18" charset="0"/>
              </a:rPr>
              <a:t>… Omissis … </a:t>
            </a:r>
          </a:p>
          <a:p>
            <a:endParaRPr lang="it-IT" dirty="0">
              <a:latin typeface="Century Schoolbook" panose="02040604050505020304" pitchFamily="18" charset="0"/>
            </a:endParaRPr>
          </a:p>
          <a:p>
            <a:pPr marL="90488" indent="-90488" algn="l">
              <a:buFont typeface="Arial" panose="020B0604020202020204" pitchFamily="34" charset="0"/>
              <a:buChar char="•"/>
            </a:pPr>
            <a:r>
              <a:rPr lang="it-IT" b="1" i="1" dirty="0">
                <a:solidFill>
                  <a:srgbClr val="212529"/>
                </a:solidFill>
                <a:effectLst/>
                <a:highlight>
                  <a:srgbClr val="00FF00"/>
                </a:highlight>
                <a:latin typeface="Century Schoolbook" panose="02040604050505020304" pitchFamily="18" charset="0"/>
                <a:hlinkClick r:id="rId3" action="ppaction://hlinkfile"/>
              </a:rPr>
              <a:t>assicura la qualità della formazione</a:t>
            </a:r>
            <a:r>
              <a:rPr lang="it-IT" b="0" i="0" dirty="0">
                <a:solidFill>
                  <a:srgbClr val="212529"/>
                </a:solidFill>
                <a:effectLst/>
                <a:latin typeface="Century Schoolbook" panose="02040604050505020304" pitchFamily="18" charset="0"/>
              </a:rPr>
              <a:t>, la collaborazione culturale, professionale, sociale ed economica del territorio interagendo con gli Enti locali, la libertà di scelta educativa delle famiglie e il diritto di apprendimento</a:t>
            </a:r>
            <a:r>
              <a:rPr lang="it-IT" dirty="0">
                <a:latin typeface="Century Schoolbook" panose="02040604050505020304" pitchFamily="18" charset="0"/>
              </a:rPr>
              <a:t>.</a:t>
            </a:r>
          </a:p>
          <a:p>
            <a:pPr marL="90488" indent="-90488" algn="l">
              <a:buFont typeface="Arial" panose="020B0604020202020204" pitchFamily="34" charset="0"/>
              <a:buChar char="•"/>
            </a:pPr>
            <a:endParaRPr lang="it-IT" dirty="0">
              <a:latin typeface="Century Schoolbook" panose="02040604050505020304" pitchFamily="18" charset="0"/>
            </a:endParaRPr>
          </a:p>
          <a:p>
            <a:pPr marL="90488" indent="-90488" algn="l">
              <a:buFont typeface="Arial" panose="020B0604020202020204" pitchFamily="34" charset="0"/>
              <a:buChar char="•"/>
            </a:pPr>
            <a:endParaRPr lang="it-IT" dirty="0">
              <a:latin typeface="Century Schoolbook" panose="02040604050505020304" pitchFamily="18" charset="0"/>
            </a:endParaRPr>
          </a:p>
        </p:txBody>
      </p:sp>
      <p:pic>
        <p:nvPicPr>
          <p:cNvPr id="4098" name="Picture 2" descr="Formazione del Responsabile del Sistema di Gestione della Qualità ...">
            <a:extLst>
              <a:ext uri="{FF2B5EF4-FFF2-40B4-BE49-F238E27FC236}">
                <a16:creationId xmlns:a16="http://schemas.microsoft.com/office/drawing/2014/main" id="{49E43CAC-4C1E-7746-1248-49D781B5A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8153" y="2855826"/>
            <a:ext cx="2067694" cy="20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1128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734" name="Picture 6" descr="http://www.subito.it/info/sites/52172199575e223905000003/content_entry561250ac458ae877e9000001/56126c00458ae877e9000072/files/lavora_con_noi-ragazzo_chart_desktop.pn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/>
          <a:stretch/>
        </p:blipFill>
        <p:spPr bwMode="auto">
          <a:xfrm>
            <a:off x="178810" y="115517"/>
            <a:ext cx="878638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po 5"/>
          <p:cNvGrpSpPr/>
          <p:nvPr/>
        </p:nvGrpSpPr>
        <p:grpSpPr>
          <a:xfrm>
            <a:off x="6673217" y="4515966"/>
            <a:ext cx="2363279" cy="529454"/>
            <a:chOff x="4788024" y="3151339"/>
            <a:chExt cx="2363279" cy="529454"/>
          </a:xfrm>
        </p:grpSpPr>
        <p:sp>
          <p:nvSpPr>
            <p:cNvPr id="7" name="Freeform 85"/>
            <p:cNvSpPr/>
            <p:nvPr>
              <p:custDataLst>
                <p:tags r:id="rId2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  <p:sp>
        <p:nvSpPr>
          <p:cNvPr id="2" name="Rettangolo 1">
            <a:extLst>
              <a:ext uri="{FF2B5EF4-FFF2-40B4-BE49-F238E27FC236}">
                <a16:creationId xmlns:a16="http://schemas.microsoft.com/office/drawing/2014/main" id="{A66AC97A-6D67-4AB2-A707-D5E1DC12E8DD}"/>
              </a:ext>
            </a:extLst>
          </p:cNvPr>
          <p:cNvSpPr/>
          <p:nvPr/>
        </p:nvSpPr>
        <p:spPr>
          <a:xfrm>
            <a:off x="4139952" y="1131589"/>
            <a:ext cx="3816424" cy="1943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0AE0286-7332-42B7-86F1-2A71AD4A2485}"/>
              </a:ext>
            </a:extLst>
          </p:cNvPr>
          <p:cNvSpPr/>
          <p:nvPr/>
        </p:nvSpPr>
        <p:spPr>
          <a:xfrm>
            <a:off x="4572000" y="3074784"/>
            <a:ext cx="3240360" cy="361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3779913" y="1103278"/>
            <a:ext cx="4464496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indent="357188"/>
            <a:r>
              <a:rPr lang="it-IT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Collega il sito internet della tua scuola alla </a:t>
            </a:r>
            <a:r>
              <a:rPr lang="it-IT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gallery</a:t>
            </a:r>
            <a:r>
              <a:rPr lang="it-IT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 www.tommasobarone.it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354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123478"/>
            <a:ext cx="8964996" cy="432048"/>
          </a:xfrm>
        </p:spPr>
        <p:txBody>
          <a:bodyPr>
            <a:noAutofit/>
          </a:bodyPr>
          <a:lstStyle/>
          <a:p>
            <a:pPr marL="0" indent="0" algn="r">
              <a:spcBef>
                <a:spcPts val="3000"/>
              </a:spcBef>
              <a:buNone/>
              <a:defRPr/>
            </a:pPr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www.tommasobarone.it</a:t>
            </a:r>
            <a:endParaRPr lang="it-IT" sz="2400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6745225" y="4562576"/>
            <a:ext cx="2363279" cy="529454"/>
            <a:chOff x="4788024" y="3151339"/>
            <a:chExt cx="2363279" cy="529454"/>
          </a:xfrm>
        </p:grpSpPr>
        <p:sp>
          <p:nvSpPr>
            <p:cNvPr id="5" name="Freeform 85"/>
            <p:cNvSpPr/>
            <p:nvPr>
              <p:custDataLst>
                <p:tags r:id="rId2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570348E-6E80-48FA-BC86-99142B6CE58F}"/>
              </a:ext>
            </a:extLst>
          </p:cNvPr>
          <p:cNvSpPr txBox="1"/>
          <p:nvPr/>
        </p:nvSpPr>
        <p:spPr>
          <a:xfrm>
            <a:off x="336513" y="640413"/>
            <a:ext cx="85559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000" algn="l" fontAlgn="t"/>
            <a:r>
              <a:rPr lang="it-IT" dirty="0">
                <a:highlight>
                  <a:srgbClr val="FFFF00"/>
                </a:highlight>
                <a:latin typeface="Century Schoolbook" panose="02040604050505020304" pitchFamily="18" charset="0"/>
              </a:rPr>
              <a:t>Al fine di rendere dinamico e sempre aggiornato il sito internet della scuola</a:t>
            </a:r>
            <a:r>
              <a:rPr lang="it-IT" dirty="0">
                <a:latin typeface="Century Schoolbook" panose="02040604050505020304" pitchFamily="18" charset="0"/>
              </a:rPr>
              <a:t>, </a:t>
            </a:r>
            <a:r>
              <a:rPr lang="it-IT" dirty="0">
                <a:highlight>
                  <a:srgbClr val="FF00FF"/>
                </a:highlight>
                <a:latin typeface="Century Schoolbook" panose="02040604050505020304" pitchFamily="18" charset="0"/>
              </a:rPr>
              <a:t>perché gli stakeholder siano resi edotti sulla gestione della sicurezza nella Vs scuola</a:t>
            </a:r>
            <a:r>
              <a:rPr lang="it-IT" dirty="0">
                <a:latin typeface="Century Schoolbook" panose="02040604050505020304" pitchFamily="18" charset="0"/>
              </a:rPr>
              <a:t>, basta inserire il seguente link:</a:t>
            </a:r>
          </a:p>
          <a:p>
            <a:pPr algn="r" fontAlgn="t"/>
            <a:r>
              <a:rPr lang="it-IT" dirty="0">
                <a:latin typeface="Century Schoolbook" panose="02040604050505020304" pitchFamily="18" charset="0"/>
                <a:hlinkClick r:id="rId4"/>
              </a:rPr>
              <a:t>https://tommasobarone.it/gallery/</a:t>
            </a:r>
            <a:endParaRPr lang="it-IT" dirty="0">
              <a:latin typeface="Century Schoolbook" panose="02040604050505020304" pitchFamily="18" charset="0"/>
            </a:endParaRPr>
          </a:p>
          <a:p>
            <a:pPr algn="l" fontAlgn="t"/>
            <a:endParaRPr lang="it-IT" dirty="0">
              <a:latin typeface="Century Schoolbook" panose="02040604050505020304" pitchFamily="18" charset="0"/>
            </a:endParaRPr>
          </a:p>
          <a:p>
            <a:pPr algn="l" fontAlgn="t"/>
            <a:r>
              <a:rPr lang="it-IT" b="1" dirty="0">
                <a:latin typeface="Century Schoolbook" panose="02040604050505020304" pitchFamily="18" charset="0"/>
              </a:rPr>
              <a:t>NB</a:t>
            </a:r>
            <a:r>
              <a:rPr lang="it-IT" dirty="0">
                <a:latin typeface="Century Schoolbook" panose="02040604050505020304" pitchFamily="18" charset="0"/>
              </a:rPr>
              <a:t> il materiale video è fruibile dalla comunità educante liberamente.</a:t>
            </a:r>
          </a:p>
          <a:p>
            <a:br>
              <a:rPr lang="it-IT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it-IT" sz="1800" dirty="0">
                <a:effectLst/>
                <a:latin typeface="Century Schoolbook" panose="02040604050505020304" pitchFamily="18" charset="0"/>
                <a:ea typeface="Times New Roman" panose="02020603050405020304" pitchFamily="18" charset="0"/>
              </a:rPr>
              <a:t> </a:t>
            </a:r>
            <a:endParaRPr lang="it-I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E5B95D37-6684-48EC-8B0F-E6D07A6F1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5536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3C666B3-1125-4FFA-9F24-5631A8887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513" y="83041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22933F4-F135-4ED5-A530-FC05BD735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68" y="12347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5DBE487-2E6C-453D-994C-4EC7E792C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19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5362" name="Picture 2" descr="Home - Tommaso Barone">
            <a:extLst>
              <a:ext uri="{FF2B5EF4-FFF2-40B4-BE49-F238E27FC236}">
                <a16:creationId xmlns:a16="http://schemas.microsoft.com/office/drawing/2014/main" id="{E49982AA-C7CB-4406-9A24-A286247F6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746" y="302460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997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16"/>
          <p:cNvSpPr>
            <a:spLocks noChangeArrowheads="1"/>
          </p:cNvSpPr>
          <p:nvPr/>
        </p:nvSpPr>
        <p:spPr bwMode="auto">
          <a:xfrm>
            <a:off x="2328901" y="771550"/>
            <a:ext cx="6728530" cy="313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it-IT" altLang="it-IT" sz="4800" b="1" i="1" dirty="0">
                <a:solidFill>
                  <a:srgbClr val="0000FF"/>
                </a:solidFill>
                <a:latin typeface="Nuptial BT" pitchFamily="66" charset="0"/>
                <a:cs typeface="Times New Roman" pitchFamily="18" charset="0"/>
              </a:rPr>
              <a:t>Grazie per l’attenzione concessa</a:t>
            </a:r>
          </a:p>
          <a:p>
            <a:pPr algn="ctr"/>
            <a:r>
              <a:rPr lang="it-IT" altLang="it-IT" sz="4800" b="1" i="1" dirty="0">
                <a:solidFill>
                  <a:srgbClr val="0000FF"/>
                </a:solidFill>
                <a:cs typeface="Times New Roman" pitchFamily="18" charset="0"/>
              </a:rPr>
              <a:t>A PRESTO</a:t>
            </a:r>
          </a:p>
          <a:p>
            <a:r>
              <a:rPr lang="it-IT" altLang="it-IT" sz="3200" b="1" i="1" dirty="0">
                <a:solidFill>
                  <a:srgbClr val="C00000"/>
                </a:solidFill>
                <a:cs typeface="Times New Roman" pitchFamily="18" charset="0"/>
              </a:rPr>
              <a:t>P.S.</a:t>
            </a:r>
          </a:p>
          <a:p>
            <a:r>
              <a:rPr lang="it-IT" altLang="it-IT" sz="2000" b="1" i="1" dirty="0">
                <a:solidFill>
                  <a:srgbClr val="C00000"/>
                </a:solidFill>
                <a:cs typeface="Times New Roman" pitchFamily="18" charset="0"/>
              </a:rPr>
              <a:t>Se vi siamo piaciuti fatecelo sapere su Facebook sulla pagina di Tommaso Barone,</a:t>
            </a:r>
          </a:p>
          <a:p>
            <a:endParaRPr lang="it-IT" altLang="it-IT" sz="2000" b="1" i="1" dirty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it-IT" altLang="it-IT" sz="2000" b="1" i="1" dirty="0">
                <a:solidFill>
                  <a:srgbClr val="C00000"/>
                </a:solidFill>
                <a:cs typeface="Times New Roman" pitchFamily="18" charset="0"/>
              </a:rPr>
              <a:t>se non vi siamo piaciuti inviate un’e-mail per migliorarci a: </a:t>
            </a:r>
          </a:p>
          <a:p>
            <a:r>
              <a:rPr lang="it-IT" altLang="it-IT" sz="2000" b="1" i="1" dirty="0">
                <a:solidFill>
                  <a:srgbClr val="C00000"/>
                </a:solidFill>
                <a:cs typeface="Times New Roman" pitchFamily="18" charset="0"/>
                <a:hlinkClick r:id="rId4"/>
              </a:rPr>
              <a:t>info@tommasobarone.it</a:t>
            </a:r>
            <a:r>
              <a:rPr lang="it-IT" altLang="it-IT" sz="2000" b="1" i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</a:p>
        </p:txBody>
      </p:sp>
      <p:pic>
        <p:nvPicPr>
          <p:cNvPr id="141318" name="Picture 4" descr="http://www.mamadomia.org/img/smile-top-im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023278"/>
            <a:ext cx="100476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9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147289"/>
            <a:ext cx="703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20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794" y="3698011"/>
            <a:ext cx="96010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3" y="59834"/>
            <a:ext cx="2232248" cy="25323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998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D32AB15-673B-3AB1-6974-41F413D4E92C}"/>
              </a:ext>
            </a:extLst>
          </p:cNvPr>
          <p:cNvSpPr txBox="1"/>
          <p:nvPr/>
        </p:nvSpPr>
        <p:spPr>
          <a:xfrm>
            <a:off x="334293" y="2546"/>
            <a:ext cx="849694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Datore di Lavoro/DS</a:t>
            </a:r>
          </a:p>
          <a:p>
            <a:pPr algn="ctr"/>
            <a:endParaRPr lang="it-IT" sz="1000" i="1" dirty="0">
              <a:latin typeface="Century Schoolbook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it-IT" sz="2800" i="1" dirty="0">
                <a:latin typeface="Century Schoolbook" panose="020406040505050203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Responsabilità</a:t>
            </a:r>
          </a:p>
          <a:p>
            <a:pPr algn="ctr"/>
            <a:endParaRPr lang="it-IT" sz="2800" i="1" dirty="0">
              <a:latin typeface="Century Schoolbook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it-IT" sz="2800" i="1" dirty="0">
              <a:latin typeface="Century Schoolbook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it-IT" sz="2800" i="1" dirty="0">
              <a:latin typeface="Century Schoolbook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it-IT" sz="1000" i="1" dirty="0">
              <a:latin typeface="Century Schoolbook" panose="020406040505050203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b="1" dirty="0">
                <a:solidFill>
                  <a:srgbClr val="FF0000"/>
                </a:solidFill>
                <a:effectLst/>
                <a:latin typeface="Century Schoolbook" panose="02040604050505020304" pitchFamily="18" charset="0"/>
              </a:rPr>
              <a:t>Culpa</a:t>
            </a:r>
            <a:r>
              <a:rPr lang="it-IT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 </a:t>
            </a:r>
            <a:r>
              <a:rPr lang="it-IT" b="1" dirty="0">
                <a:solidFill>
                  <a:srgbClr val="FF0000"/>
                </a:solidFill>
                <a:highlight>
                  <a:srgbClr val="00FF00"/>
                </a:highlight>
                <a:latin typeface="Century Schoolbook" panose="02040604050505020304" pitchFamily="18" charset="0"/>
              </a:rPr>
              <a:t>in </a:t>
            </a:r>
            <a:r>
              <a:rPr lang="it-IT" b="1" dirty="0" err="1">
                <a:solidFill>
                  <a:srgbClr val="FF0000"/>
                </a:solidFill>
                <a:highlight>
                  <a:srgbClr val="00FF00"/>
                </a:highlight>
                <a:latin typeface="Century Schoolbook" panose="02040604050505020304" pitchFamily="18" charset="0"/>
              </a:rPr>
              <a:t>eligéndo</a:t>
            </a:r>
            <a:r>
              <a:rPr lang="it-IT" b="1" dirty="0">
                <a:solidFill>
                  <a:srgbClr val="FF0000"/>
                </a:solidFill>
                <a:highlight>
                  <a:srgbClr val="00FF00"/>
                </a:highlight>
                <a:latin typeface="Century Schoolbook" panose="02040604050505020304" pitchFamily="18" charset="0"/>
              </a:rPr>
              <a:t> </a:t>
            </a:r>
            <a:r>
              <a:rPr lang="it-IT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e </a:t>
            </a:r>
            <a:r>
              <a:rPr lang="it-IT" b="1" dirty="0">
                <a:highlight>
                  <a:srgbClr val="FF00FF"/>
                </a:highlight>
                <a:latin typeface="Century Schoolbook" panose="02040604050505020304" pitchFamily="18" charset="0"/>
              </a:rPr>
              <a:t>in vigilando</a:t>
            </a:r>
            <a:r>
              <a:rPr lang="it-IT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: 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Century Schoolbook" panose="02040604050505020304" pitchFamily="18" charset="0"/>
              </a:rPr>
              <a:t>ex art. 2049 del </a:t>
            </a:r>
            <a:r>
              <a:rPr lang="it-IT" sz="1600" dirty="0">
                <a:solidFill>
                  <a:srgbClr val="000000"/>
                </a:solidFill>
                <a:highlight>
                  <a:srgbClr val="00FF00"/>
                </a:highlight>
                <a:latin typeface="Century Schoolbook" panose="02040604050505020304" pitchFamily="18" charset="0"/>
              </a:rPr>
              <a:t>codice civile</a:t>
            </a:r>
            <a:r>
              <a:rPr lang="it-IT" sz="1600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Century Schoolbook" panose="02040604050505020304" pitchFamily="18" charset="0"/>
              </a:rPr>
              <a:t> (Cass. n. 12283/2016)</a:t>
            </a:r>
            <a:r>
              <a:rPr lang="it-IT" sz="1600" dirty="0">
                <a:solidFill>
                  <a:srgbClr val="000000"/>
                </a:solidFill>
                <a:effectLst/>
                <a:latin typeface="Century Schoolbook" panose="02040604050505020304" pitchFamily="18" charset="0"/>
              </a:rPr>
              <a:t>; </a:t>
            </a:r>
            <a:r>
              <a:rPr lang="it-IT" sz="1600" dirty="0">
                <a:highlight>
                  <a:srgbClr val="FF00FF"/>
                </a:highlight>
                <a:latin typeface="Century Schoolbook" panose="02040604050505020304" pitchFamily="18" charset="0"/>
              </a:rPr>
              <a:t>art. 2048 del codice civile (Cass. </a:t>
            </a:r>
            <a:r>
              <a:rPr lang="it-IT" sz="1600" dirty="0" err="1">
                <a:highlight>
                  <a:srgbClr val="FF00FF"/>
                </a:highlight>
                <a:latin typeface="Century Schoolbook" panose="02040604050505020304" pitchFamily="18" charset="0"/>
              </a:rPr>
              <a:t>pen</a:t>
            </a:r>
            <a:r>
              <a:rPr lang="it-IT" sz="1600" dirty="0">
                <a:highlight>
                  <a:srgbClr val="FF00FF"/>
                </a:highlight>
                <a:latin typeface="Century Schoolbook" panose="02040604050505020304" pitchFamily="18" charset="0"/>
              </a:rPr>
              <a:t>., sez. IV, 12 Gennaio 1988, n.108)</a:t>
            </a:r>
            <a:r>
              <a:rPr lang="it-IT" sz="1600" dirty="0">
                <a:effectLst/>
                <a:latin typeface="Century Schoolbook" panose="02040604050505020304" pitchFamily="18" charset="0"/>
              </a:rPr>
              <a:t> </a:t>
            </a:r>
          </a:p>
          <a:p>
            <a:r>
              <a:rPr lang="it-IT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entury Schoolbook" panose="02040604050505020304" pitchFamily="18" charset="0"/>
              </a:rPr>
              <a:t>«la responsabilità derivante dalla culpa in vigilando è diversa da quella in </a:t>
            </a:r>
            <a:r>
              <a:rPr lang="it-IT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entury Schoolbook" panose="02040604050505020304" pitchFamily="18" charset="0"/>
              </a:rPr>
              <a:t>eligendo</a:t>
            </a:r>
            <a:r>
              <a:rPr lang="it-IT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entury Schoolbook" panose="02040604050505020304" pitchFamily="18" charset="0"/>
              </a:rPr>
              <a:t>, poiché non è di natura </a:t>
            </a:r>
            <a:r>
              <a:rPr lang="it-IT" i="1" u="none" strike="noStrike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entury Schoolbook" panose="02040604050505020304" pitchFamily="18" charset="0"/>
              </a:rPr>
              <a:t>oggettiva</a:t>
            </a:r>
            <a:r>
              <a:rPr lang="it-IT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Century Schoolbook" panose="02040604050505020304" pitchFamily="18" charset="0"/>
              </a:rPr>
              <a:t> (Cass. n. 9815/1997)».</a:t>
            </a:r>
            <a:r>
              <a:rPr lang="it-IT" i="1" dirty="0">
                <a:highlight>
                  <a:srgbClr val="FFFF00"/>
                </a:highlight>
                <a:latin typeface="Century Schoolbook" panose="02040604050505020304" pitchFamily="18" charset="0"/>
              </a:rPr>
              <a:t> </a:t>
            </a:r>
          </a:p>
          <a:p>
            <a:endParaRPr lang="it-IT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r>
              <a:rPr lang="it-IT" dirty="0">
                <a:solidFill>
                  <a:srgbClr val="000000"/>
                </a:solidFill>
                <a:latin typeface="Century Schoolbook" panose="02040604050505020304" pitchFamily="18" charset="0"/>
              </a:rPr>
              <a:t>Art. 18 commi 3, 3.1, 3.2, 3.3 del D. Lgs. 81/08 </a:t>
            </a:r>
            <a:r>
              <a:rPr lang="it-IT" dirty="0" err="1">
                <a:solidFill>
                  <a:srgbClr val="000000"/>
                </a:solidFill>
                <a:latin typeface="Century Schoolbook" panose="02040604050505020304" pitchFamily="18" charset="0"/>
              </a:rPr>
              <a:t>smi</a:t>
            </a:r>
            <a:endParaRPr lang="it-IT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endParaRPr lang="it-IT" dirty="0">
              <a:solidFill>
                <a:srgbClr val="000000"/>
              </a:solidFill>
              <a:latin typeface="Century Schoolbook" panose="02040604050505020304" pitchFamily="18" charset="0"/>
            </a:endParaRPr>
          </a:p>
          <a:p>
            <a:r>
              <a:rPr lang="it-IT" dirty="0">
                <a:solidFill>
                  <a:srgbClr val="212529"/>
                </a:solidFill>
                <a:effectLst/>
                <a:latin typeface="Century Schoolbook" panose="02040604050505020304" pitchFamily="18" charset="0"/>
              </a:rPr>
              <a:t>Art. 2087 </a:t>
            </a:r>
            <a:r>
              <a:rPr lang="it-IT" dirty="0">
                <a:solidFill>
                  <a:srgbClr val="212529"/>
                </a:solidFill>
                <a:latin typeface="Century Schoolbook" panose="02040604050505020304" pitchFamily="18" charset="0"/>
              </a:rPr>
              <a:t>del Codice Civile </a:t>
            </a:r>
            <a:r>
              <a:rPr lang="it-IT" dirty="0">
                <a:solidFill>
                  <a:srgbClr val="1F1F1F"/>
                </a:solidFill>
                <a:effectLst/>
                <a:latin typeface="Century Schoolbook" panose="02040604050505020304" pitchFamily="18" charset="0"/>
              </a:rPr>
              <a:t>(Tutela delle condizioni di lavoro)</a:t>
            </a:r>
            <a:endParaRPr lang="it-IT" dirty="0">
              <a:latin typeface="Century Schoolbook" panose="02040604050505020304" pitchFamily="18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B3CB1584-AE22-03F8-55A3-3DCC869CAB63}"/>
              </a:ext>
            </a:extLst>
          </p:cNvPr>
          <p:cNvGrpSpPr/>
          <p:nvPr/>
        </p:nvGrpSpPr>
        <p:grpSpPr>
          <a:xfrm>
            <a:off x="6673217" y="4515966"/>
            <a:ext cx="2363279" cy="529454"/>
            <a:chOff x="4788024" y="3151339"/>
            <a:chExt cx="2363279" cy="529454"/>
          </a:xfrm>
        </p:grpSpPr>
        <p:sp>
          <p:nvSpPr>
            <p:cNvPr id="4" name="Freeform 85">
              <a:extLst>
                <a:ext uri="{FF2B5EF4-FFF2-40B4-BE49-F238E27FC236}">
                  <a16:creationId xmlns:a16="http://schemas.microsoft.com/office/drawing/2014/main" id="{2AA78858-3D7A-FECD-C1F0-1A77AD4AE5CB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5FBA54E6-CC00-3B82-FFC7-C6FB06FCB295}"/>
                </a:ext>
              </a:extLst>
            </p:cNvPr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  <p:sp>
        <p:nvSpPr>
          <p:cNvPr id="7" name="Freccia destra rientrata 6">
            <a:extLst>
              <a:ext uri="{FF2B5EF4-FFF2-40B4-BE49-F238E27FC236}">
                <a16:creationId xmlns:a16="http://schemas.microsoft.com/office/drawing/2014/main" id="{DAC82CAD-66CD-57E8-BAC4-A555BEBA2BC1}"/>
              </a:ext>
            </a:extLst>
          </p:cNvPr>
          <p:cNvSpPr/>
          <p:nvPr/>
        </p:nvSpPr>
        <p:spPr>
          <a:xfrm>
            <a:off x="143508" y="4592475"/>
            <a:ext cx="216024" cy="180020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Pulsante di azione: Avanti o successivo 8">
            <a:hlinkClick r:id="rId3" action="ppaction://hlinkfile"/>
            <a:extLst>
              <a:ext uri="{FF2B5EF4-FFF2-40B4-BE49-F238E27FC236}">
                <a16:creationId xmlns:a16="http://schemas.microsoft.com/office/drawing/2014/main" id="{5E042E2E-89E4-E8B6-A2EA-1A3FC31B22EC}"/>
              </a:ext>
            </a:extLst>
          </p:cNvPr>
          <p:cNvSpPr/>
          <p:nvPr/>
        </p:nvSpPr>
        <p:spPr>
          <a:xfrm>
            <a:off x="5832140" y="4054922"/>
            <a:ext cx="396044" cy="317027"/>
          </a:xfrm>
          <a:prstGeom prst="actionButtonForwardNex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100" name="Picture 4" descr="Segnaletica di sicurezza &quot;Attenzione pericolo&quot; 31 x 14 cm | OBI">
            <a:extLst>
              <a:ext uri="{FF2B5EF4-FFF2-40B4-BE49-F238E27FC236}">
                <a16:creationId xmlns:a16="http://schemas.microsoft.com/office/drawing/2014/main" id="{3EF446CF-A4E3-8AE5-3629-BE9C52CA3C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08362" y="1347614"/>
            <a:ext cx="2327275" cy="102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ccia destra rientrata 15">
            <a:extLst>
              <a:ext uri="{FF2B5EF4-FFF2-40B4-BE49-F238E27FC236}">
                <a16:creationId xmlns:a16="http://schemas.microsoft.com/office/drawing/2014/main" id="{7CCF9420-7215-4BE5-7341-BF132E8A8FC2}"/>
              </a:ext>
            </a:extLst>
          </p:cNvPr>
          <p:cNvSpPr/>
          <p:nvPr/>
        </p:nvSpPr>
        <p:spPr>
          <a:xfrm>
            <a:off x="120361" y="2751770"/>
            <a:ext cx="216024" cy="180020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destra rientrata 16">
            <a:extLst>
              <a:ext uri="{FF2B5EF4-FFF2-40B4-BE49-F238E27FC236}">
                <a16:creationId xmlns:a16="http://schemas.microsoft.com/office/drawing/2014/main" id="{A5F87B2C-EFBF-F391-33ED-8C0ACC51393A}"/>
              </a:ext>
            </a:extLst>
          </p:cNvPr>
          <p:cNvSpPr/>
          <p:nvPr/>
        </p:nvSpPr>
        <p:spPr>
          <a:xfrm>
            <a:off x="120361" y="4054922"/>
            <a:ext cx="216024" cy="180020"/>
          </a:xfrm>
          <a:prstGeom prst="notch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8663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Non sai cosa vuoi? Buon segno - Riza.it">
            <a:extLst>
              <a:ext uri="{FF2B5EF4-FFF2-40B4-BE49-F238E27FC236}">
                <a16:creationId xmlns:a16="http://schemas.microsoft.com/office/drawing/2014/main" id="{0535AB98-63E9-C69E-E114-FE1C05C13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27" y="1563638"/>
            <a:ext cx="60960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he fare? | Galleria d'Arte Moderna Torino">
            <a:extLst>
              <a:ext uri="{FF2B5EF4-FFF2-40B4-BE49-F238E27FC236}">
                <a16:creationId xmlns:a16="http://schemas.microsoft.com/office/drawing/2014/main" id="{7DD94FE0-F516-0DD0-8637-B0067809C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67" y="-48755"/>
            <a:ext cx="4107433" cy="261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16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734" name="Picture 6" descr="http://www.subito.it/info/sites/52172199575e223905000003/content_entry561250ac458ae877e9000001/56126c00458ae877e9000072/files/lavora_con_noi-ragazzo_chart_desktop.pn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9"/>
          <a:stretch/>
        </p:blipFill>
        <p:spPr bwMode="auto">
          <a:xfrm>
            <a:off x="179512" y="339502"/>
            <a:ext cx="878567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po 5"/>
          <p:cNvGrpSpPr/>
          <p:nvPr/>
        </p:nvGrpSpPr>
        <p:grpSpPr>
          <a:xfrm>
            <a:off x="6673217" y="4515966"/>
            <a:ext cx="2363279" cy="529454"/>
            <a:chOff x="4788024" y="3151339"/>
            <a:chExt cx="2363279" cy="529454"/>
          </a:xfrm>
        </p:grpSpPr>
        <p:sp>
          <p:nvSpPr>
            <p:cNvPr id="7" name="Freeform 85"/>
            <p:cNvSpPr/>
            <p:nvPr>
              <p:custDataLst>
                <p:tags r:id="rId2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1813AE9D-5915-4DC5-B609-9C9AB01D20D5}"/>
              </a:ext>
            </a:extLst>
          </p:cNvPr>
          <p:cNvSpPr txBox="1">
            <a:spLocks/>
          </p:cNvSpPr>
          <p:nvPr/>
        </p:nvSpPr>
        <p:spPr>
          <a:xfrm>
            <a:off x="107504" y="195486"/>
            <a:ext cx="8964996" cy="43204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3000"/>
              </a:spcBef>
              <a:buFont typeface="Arial" panose="020B0604020202020204" pitchFamily="34" charset="0"/>
              <a:buNone/>
              <a:defRPr/>
            </a:pPr>
            <a:r>
              <a:rPr lang="it-IT" sz="2000" i="1" dirty="0">
                <a:solidFill>
                  <a:schemeClr val="accent2"/>
                </a:solidFill>
                <a:highlight>
                  <a:srgbClr val="FFFF00"/>
                </a:highlight>
                <a:cs typeface="Times New Roman" pitchFamily="18" charset="0"/>
              </a:rPr>
              <a:t>Citazione che racchiude il senso di questo incontro</a:t>
            </a:r>
          </a:p>
        </p:txBody>
      </p:sp>
      <p:pic>
        <p:nvPicPr>
          <p:cNvPr id="19460" name="Picture 4" descr="Dai un pesce a un uomo e lo nutrirai per un giorno...">
            <a:extLst>
              <a:ext uri="{FF2B5EF4-FFF2-40B4-BE49-F238E27FC236}">
                <a16:creationId xmlns:a16="http://schemas.microsoft.com/office/drawing/2014/main" id="{D6139321-B7C5-4F7D-9D4D-DAAC73FFD0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1920" y="1347614"/>
            <a:ext cx="4392488" cy="196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8E9188E0-3DD9-494E-A2DA-A03E7B52206C}"/>
              </a:ext>
            </a:extLst>
          </p:cNvPr>
          <p:cNvSpPr/>
          <p:nvPr/>
        </p:nvSpPr>
        <p:spPr>
          <a:xfrm>
            <a:off x="4572000" y="3310462"/>
            <a:ext cx="3168352" cy="341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895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hlinkClick r:id="rId5" action="ppaction://hlinkfile"/>
            <a:extLst>
              <a:ext uri="{FF2B5EF4-FFF2-40B4-BE49-F238E27FC236}">
                <a16:creationId xmlns:a16="http://schemas.microsoft.com/office/drawing/2014/main" id="{4D687EDE-F4A1-DBEE-48C3-12CA28F9EA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083"/>
            <a:ext cx="8820472" cy="4961935"/>
          </a:xfrm>
          <a:prstGeom prst="rect">
            <a:avLst/>
          </a:prstGeom>
        </p:spPr>
      </p:pic>
      <p:grpSp>
        <p:nvGrpSpPr>
          <p:cNvPr id="7" name="Gruppo 6"/>
          <p:cNvGrpSpPr/>
          <p:nvPr/>
        </p:nvGrpSpPr>
        <p:grpSpPr>
          <a:xfrm>
            <a:off x="6673217" y="4515966"/>
            <a:ext cx="2363279" cy="529454"/>
            <a:chOff x="4788024" y="3151339"/>
            <a:chExt cx="2363279" cy="529454"/>
          </a:xfrm>
        </p:grpSpPr>
        <p:sp>
          <p:nvSpPr>
            <p:cNvPr id="8" name="Freeform 85"/>
            <p:cNvSpPr/>
            <p:nvPr>
              <p:custDataLst>
                <p:tags r:id="rId2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  <p:sp>
        <p:nvSpPr>
          <p:cNvPr id="11" name="Pulsante di azione: Avanti o successivo 10">
            <a:hlinkClick r:id="rId7" action="ppaction://hlinkfile"/>
            <a:extLst>
              <a:ext uri="{FF2B5EF4-FFF2-40B4-BE49-F238E27FC236}">
                <a16:creationId xmlns:a16="http://schemas.microsoft.com/office/drawing/2014/main" id="{EDADAAC2-27A4-CED4-8C38-2B5E71CD9FA2}"/>
              </a:ext>
            </a:extLst>
          </p:cNvPr>
          <p:cNvSpPr/>
          <p:nvPr/>
        </p:nvSpPr>
        <p:spPr>
          <a:xfrm>
            <a:off x="3527884" y="771550"/>
            <a:ext cx="216024" cy="144016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Pulsante di azione: Avanti o successivo 1">
            <a:hlinkClick r:id="rId8" action="ppaction://hlinkfile"/>
            <a:extLst>
              <a:ext uri="{FF2B5EF4-FFF2-40B4-BE49-F238E27FC236}">
                <a16:creationId xmlns:a16="http://schemas.microsoft.com/office/drawing/2014/main" id="{7A222806-5EE8-112F-D7DF-E408FD72DB85}"/>
              </a:ext>
            </a:extLst>
          </p:cNvPr>
          <p:cNvSpPr/>
          <p:nvPr/>
        </p:nvSpPr>
        <p:spPr>
          <a:xfrm>
            <a:off x="3527884" y="1023578"/>
            <a:ext cx="216024" cy="144016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Pulsante di azione: Avanti o successivo 2">
            <a:hlinkClick r:id="rId9" action="ppaction://hlinkfile"/>
            <a:extLst>
              <a:ext uri="{FF2B5EF4-FFF2-40B4-BE49-F238E27FC236}">
                <a16:creationId xmlns:a16="http://schemas.microsoft.com/office/drawing/2014/main" id="{6C08CAB8-4691-3CE1-053C-DCD919E0BADB}"/>
              </a:ext>
            </a:extLst>
          </p:cNvPr>
          <p:cNvSpPr/>
          <p:nvPr/>
        </p:nvSpPr>
        <p:spPr>
          <a:xfrm>
            <a:off x="3527884" y="1275606"/>
            <a:ext cx="216024" cy="144016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Pulsante di azione: Avanti o successivo 3">
            <a:hlinkClick r:id="rId10" action="ppaction://hlinkfile"/>
            <a:extLst>
              <a:ext uri="{FF2B5EF4-FFF2-40B4-BE49-F238E27FC236}">
                <a16:creationId xmlns:a16="http://schemas.microsoft.com/office/drawing/2014/main" id="{4751F7BA-0C93-9200-2150-81C097827193}"/>
              </a:ext>
            </a:extLst>
          </p:cNvPr>
          <p:cNvSpPr/>
          <p:nvPr/>
        </p:nvSpPr>
        <p:spPr>
          <a:xfrm>
            <a:off x="3528371" y="1671650"/>
            <a:ext cx="216024" cy="144016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Pulsante di azione: Avanti o successivo 4">
            <a:hlinkClick r:id="rId11" action="ppaction://hlinkfile"/>
            <a:extLst>
              <a:ext uri="{FF2B5EF4-FFF2-40B4-BE49-F238E27FC236}">
                <a16:creationId xmlns:a16="http://schemas.microsoft.com/office/drawing/2014/main" id="{0B1F5990-2DF3-9C91-C530-8048E10FFD6B}"/>
              </a:ext>
            </a:extLst>
          </p:cNvPr>
          <p:cNvSpPr/>
          <p:nvPr/>
        </p:nvSpPr>
        <p:spPr>
          <a:xfrm>
            <a:off x="3527884" y="1898415"/>
            <a:ext cx="216024" cy="144016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Pulsante di azione: Avanti o successivo 11">
            <a:hlinkClick r:id="rId12" action="ppaction://hlinkfile"/>
            <a:extLst>
              <a:ext uri="{FF2B5EF4-FFF2-40B4-BE49-F238E27FC236}">
                <a16:creationId xmlns:a16="http://schemas.microsoft.com/office/drawing/2014/main" id="{80A5F005-196B-4895-5531-45F970743B53}"/>
              </a:ext>
            </a:extLst>
          </p:cNvPr>
          <p:cNvSpPr/>
          <p:nvPr/>
        </p:nvSpPr>
        <p:spPr>
          <a:xfrm>
            <a:off x="3527884" y="2143827"/>
            <a:ext cx="216024" cy="144016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Pulsante di azione: Avanti o successivo 12">
            <a:hlinkClick r:id="rId13" action="ppaction://hlinkfile"/>
            <a:extLst>
              <a:ext uri="{FF2B5EF4-FFF2-40B4-BE49-F238E27FC236}">
                <a16:creationId xmlns:a16="http://schemas.microsoft.com/office/drawing/2014/main" id="{DE878299-29DD-CF7B-7FFF-39614DD666D3}"/>
              </a:ext>
            </a:extLst>
          </p:cNvPr>
          <p:cNvSpPr/>
          <p:nvPr/>
        </p:nvSpPr>
        <p:spPr>
          <a:xfrm>
            <a:off x="3527884" y="2342494"/>
            <a:ext cx="216024" cy="144016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E663F976-5873-0804-13CA-F62605D44001}"/>
              </a:ext>
            </a:extLst>
          </p:cNvPr>
          <p:cNvSpPr/>
          <p:nvPr/>
        </p:nvSpPr>
        <p:spPr>
          <a:xfrm>
            <a:off x="2635444" y="2607487"/>
            <a:ext cx="1116124" cy="1667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Pulsante di azione: Avanti o successivo 14">
            <a:hlinkClick r:id="rId14" action="ppaction://hlinkfile"/>
            <a:extLst>
              <a:ext uri="{FF2B5EF4-FFF2-40B4-BE49-F238E27FC236}">
                <a16:creationId xmlns:a16="http://schemas.microsoft.com/office/drawing/2014/main" id="{CB81F53F-450F-550A-4940-1BE2B9ED4BC0}"/>
              </a:ext>
            </a:extLst>
          </p:cNvPr>
          <p:cNvSpPr/>
          <p:nvPr/>
        </p:nvSpPr>
        <p:spPr>
          <a:xfrm>
            <a:off x="3527884" y="2845088"/>
            <a:ext cx="216024" cy="144016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Pulsante di azione: Avanti o successivo 16">
            <a:hlinkClick r:id="rId15" action="ppaction://hlinkfile"/>
            <a:extLst>
              <a:ext uri="{FF2B5EF4-FFF2-40B4-BE49-F238E27FC236}">
                <a16:creationId xmlns:a16="http://schemas.microsoft.com/office/drawing/2014/main" id="{6663787D-64CF-73BA-8E3C-A60E8F6790CA}"/>
              </a:ext>
            </a:extLst>
          </p:cNvPr>
          <p:cNvSpPr/>
          <p:nvPr/>
        </p:nvSpPr>
        <p:spPr>
          <a:xfrm>
            <a:off x="8244408" y="3039802"/>
            <a:ext cx="216024" cy="144016"/>
          </a:xfrm>
          <a:prstGeom prst="actionButtonForwardNex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Pulsante di azione: Avanti o successivo 17">
            <a:hlinkClick r:id="rId16" action="ppaction://hlinkfile"/>
            <a:extLst>
              <a:ext uri="{FF2B5EF4-FFF2-40B4-BE49-F238E27FC236}">
                <a16:creationId xmlns:a16="http://schemas.microsoft.com/office/drawing/2014/main" id="{D1F0BE35-CB0E-693B-A39E-096EAFC5CD62}"/>
              </a:ext>
            </a:extLst>
          </p:cNvPr>
          <p:cNvSpPr/>
          <p:nvPr/>
        </p:nvSpPr>
        <p:spPr>
          <a:xfrm>
            <a:off x="8244408" y="4119922"/>
            <a:ext cx="216024" cy="144016"/>
          </a:xfrm>
          <a:prstGeom prst="actionButtonForwardNex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Pulsante di azione: Avanti o successivo 18">
            <a:hlinkClick r:id="rId17" action="ppaction://hlinkfile"/>
            <a:extLst>
              <a:ext uri="{FF2B5EF4-FFF2-40B4-BE49-F238E27FC236}">
                <a16:creationId xmlns:a16="http://schemas.microsoft.com/office/drawing/2014/main" id="{89A274D9-E463-8EC8-17FA-F6BA2F7CC622}"/>
              </a:ext>
            </a:extLst>
          </p:cNvPr>
          <p:cNvSpPr/>
          <p:nvPr/>
        </p:nvSpPr>
        <p:spPr>
          <a:xfrm>
            <a:off x="3510593" y="4358716"/>
            <a:ext cx="216024" cy="144016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Pulsante di azione: Avanti o successivo 19">
            <a:hlinkClick r:id="rId18" action="ppaction://hlinkfile"/>
            <a:extLst>
              <a:ext uri="{FF2B5EF4-FFF2-40B4-BE49-F238E27FC236}">
                <a16:creationId xmlns:a16="http://schemas.microsoft.com/office/drawing/2014/main" id="{1702EE93-6640-C1F2-8E38-A89F6D55655B}"/>
              </a:ext>
            </a:extLst>
          </p:cNvPr>
          <p:cNvSpPr/>
          <p:nvPr/>
        </p:nvSpPr>
        <p:spPr>
          <a:xfrm>
            <a:off x="3510593" y="4790497"/>
            <a:ext cx="216024" cy="144016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ulsante di azione: Avanti o successivo 9">
            <a:hlinkClick r:id="rId19" action="ppaction://hlinkfile"/>
            <a:extLst>
              <a:ext uri="{FF2B5EF4-FFF2-40B4-BE49-F238E27FC236}">
                <a16:creationId xmlns:a16="http://schemas.microsoft.com/office/drawing/2014/main" id="{D336E54E-F281-CCAA-A7DE-55A9B6B800BF}"/>
              </a:ext>
            </a:extLst>
          </p:cNvPr>
          <p:cNvSpPr/>
          <p:nvPr/>
        </p:nvSpPr>
        <p:spPr>
          <a:xfrm>
            <a:off x="8247101" y="3705876"/>
            <a:ext cx="216024" cy="144016"/>
          </a:xfrm>
          <a:prstGeom prst="actionButtonForwardNex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Pulsante di azione: Avanti o successivo 15">
            <a:hlinkClick r:id="rId20" action="ppaction://hlinkfile"/>
            <a:extLst>
              <a:ext uri="{FF2B5EF4-FFF2-40B4-BE49-F238E27FC236}">
                <a16:creationId xmlns:a16="http://schemas.microsoft.com/office/drawing/2014/main" id="{79B10CD1-F4E6-E538-E63F-EE556453BB8F}"/>
              </a:ext>
            </a:extLst>
          </p:cNvPr>
          <p:cNvSpPr/>
          <p:nvPr/>
        </p:nvSpPr>
        <p:spPr>
          <a:xfrm>
            <a:off x="8244408" y="3927913"/>
            <a:ext cx="216024" cy="144016"/>
          </a:xfrm>
          <a:prstGeom prst="actionButtonForwardNex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Pulsante di azione: Avanti o successivo 20">
            <a:hlinkClick r:id="rId21" action="ppaction://hlinkfile"/>
            <a:extLst>
              <a:ext uri="{FF2B5EF4-FFF2-40B4-BE49-F238E27FC236}">
                <a16:creationId xmlns:a16="http://schemas.microsoft.com/office/drawing/2014/main" id="{6B198713-58B8-CFF1-4E4C-F62AFB7E7846}"/>
              </a:ext>
            </a:extLst>
          </p:cNvPr>
          <p:cNvSpPr/>
          <p:nvPr/>
        </p:nvSpPr>
        <p:spPr>
          <a:xfrm>
            <a:off x="7674687" y="3038464"/>
            <a:ext cx="216024" cy="144016"/>
          </a:xfrm>
          <a:prstGeom prst="actionButtonForwardNex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479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811A93F-E2BF-A89D-8123-59C0D1241B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7615"/>
            <a:ext cx="9144000" cy="2411804"/>
          </a:xfrm>
          <a:prstGeom prst="rect">
            <a:avLst/>
          </a:prstGeom>
        </p:spPr>
      </p:pic>
      <p:grpSp>
        <p:nvGrpSpPr>
          <p:cNvPr id="7" name="Gruppo 6"/>
          <p:cNvGrpSpPr/>
          <p:nvPr/>
        </p:nvGrpSpPr>
        <p:grpSpPr>
          <a:xfrm>
            <a:off x="6673217" y="4515966"/>
            <a:ext cx="2363279" cy="529454"/>
            <a:chOff x="4788024" y="3151339"/>
            <a:chExt cx="2363279" cy="529454"/>
          </a:xfrm>
        </p:grpSpPr>
        <p:sp>
          <p:nvSpPr>
            <p:cNvPr id="8" name="Freeform 85"/>
            <p:cNvSpPr/>
            <p:nvPr>
              <p:custDataLst>
                <p:tags r:id="rId2"/>
              </p:custDataLst>
            </p:nvPr>
          </p:nvSpPr>
          <p:spPr>
            <a:xfrm>
              <a:off x="4788024" y="3151339"/>
              <a:ext cx="2327275" cy="529454"/>
            </a:xfrm>
            <a:custGeom>
              <a:avLst/>
              <a:gdLst>
                <a:gd name="connsiteX0" fmla="*/ 2327275 w 2327275"/>
                <a:gd name="connsiteY0" fmla="*/ 0 h 857250"/>
                <a:gd name="connsiteX1" fmla="*/ 2327275 w 2327275"/>
                <a:gd name="connsiteY1" fmla="*/ 857250 h 857250"/>
                <a:gd name="connsiteX2" fmla="*/ 0 w 2327275"/>
                <a:gd name="connsiteY2" fmla="*/ 857250 h 857250"/>
                <a:gd name="connsiteX3" fmla="*/ 857250 w 2327275"/>
                <a:gd name="connsiteY3" fmla="*/ 0 h 857250"/>
                <a:gd name="connsiteX4" fmla="*/ 2327275 w 2327275"/>
                <a:gd name="connsiteY4" fmla="*/ 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275" h="857250">
                  <a:moveTo>
                    <a:pt x="2327275" y="0"/>
                  </a:moveTo>
                  <a:lnTo>
                    <a:pt x="2327275" y="857250"/>
                  </a:lnTo>
                  <a:lnTo>
                    <a:pt x="0" y="857250"/>
                  </a:lnTo>
                  <a:lnTo>
                    <a:pt x="857250" y="0"/>
                  </a:lnTo>
                  <a:lnTo>
                    <a:pt x="232727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5351103" y="3187343"/>
              <a:ext cx="1800200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it-IT" sz="1900" b="1" dirty="0">
                  <a:solidFill>
                    <a:schemeClr val="bg1"/>
                  </a:solidFill>
                </a:rPr>
                <a:t> </a:t>
              </a:r>
              <a:r>
                <a:rPr lang="it-IT" sz="1657" b="1" dirty="0">
                  <a:solidFill>
                    <a:schemeClr val="bg1"/>
                  </a:solidFill>
                </a:rPr>
                <a:t>Tommaso </a:t>
              </a:r>
              <a:r>
                <a:rPr lang="it-IT" sz="1600" b="1" dirty="0">
                  <a:solidFill>
                    <a:schemeClr val="bg1"/>
                  </a:solidFill>
                </a:rPr>
                <a:t>BARONE</a:t>
              </a:r>
              <a:endParaRPr lang="it-IT" sz="1657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sz="1200" b="1" dirty="0">
                  <a:solidFill>
                    <a:schemeClr val="bg1"/>
                  </a:solidFill>
                </a:rPr>
                <a:t>www.tommasobarone.it</a:t>
              </a:r>
            </a:p>
          </p:txBody>
        </p:sp>
      </p:grpSp>
      <p:sp>
        <p:nvSpPr>
          <p:cNvPr id="2" name="Pulsante di azione: Avanti o successivo 1">
            <a:hlinkClick r:id="rId6" action="ppaction://hlinkfile"/>
            <a:extLst>
              <a:ext uri="{FF2B5EF4-FFF2-40B4-BE49-F238E27FC236}">
                <a16:creationId xmlns:a16="http://schemas.microsoft.com/office/drawing/2014/main" id="{4FDDBF9B-0314-3CB9-5D86-02319AD5E710}"/>
              </a:ext>
            </a:extLst>
          </p:cNvPr>
          <p:cNvSpPr/>
          <p:nvPr/>
        </p:nvSpPr>
        <p:spPr>
          <a:xfrm>
            <a:off x="3707904" y="1707654"/>
            <a:ext cx="216024" cy="144016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Pulsante di azione: Avanti o successivo 3">
            <a:hlinkClick r:id="rId7" action="ppaction://hlinkfile"/>
            <a:extLst>
              <a:ext uri="{FF2B5EF4-FFF2-40B4-BE49-F238E27FC236}">
                <a16:creationId xmlns:a16="http://schemas.microsoft.com/office/drawing/2014/main" id="{51B5392D-3F23-78A4-78B4-C037BDCF403E}"/>
              </a:ext>
            </a:extLst>
          </p:cNvPr>
          <p:cNvSpPr/>
          <p:nvPr/>
        </p:nvSpPr>
        <p:spPr>
          <a:xfrm>
            <a:off x="3707904" y="1923678"/>
            <a:ext cx="216024" cy="144016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ulsante di azione: Avanti o successivo 5">
            <a:hlinkClick r:id="rId8" action="ppaction://hlinkfile"/>
            <a:extLst>
              <a:ext uri="{FF2B5EF4-FFF2-40B4-BE49-F238E27FC236}">
                <a16:creationId xmlns:a16="http://schemas.microsoft.com/office/drawing/2014/main" id="{A1D58B25-68B3-2883-AD8A-31E45173AECE}"/>
              </a:ext>
            </a:extLst>
          </p:cNvPr>
          <p:cNvSpPr/>
          <p:nvPr/>
        </p:nvSpPr>
        <p:spPr>
          <a:xfrm>
            <a:off x="3707904" y="2139702"/>
            <a:ext cx="216024" cy="144016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ulsante di azione: Avanti o successivo 9">
            <a:hlinkClick r:id="rId9" action="ppaction://hlinkfile"/>
            <a:extLst>
              <a:ext uri="{FF2B5EF4-FFF2-40B4-BE49-F238E27FC236}">
                <a16:creationId xmlns:a16="http://schemas.microsoft.com/office/drawing/2014/main" id="{688DFEA0-2239-C0FC-F686-C2D2E7D6FCBF}"/>
              </a:ext>
            </a:extLst>
          </p:cNvPr>
          <p:cNvSpPr/>
          <p:nvPr/>
        </p:nvSpPr>
        <p:spPr>
          <a:xfrm>
            <a:off x="3711193" y="2355726"/>
            <a:ext cx="216024" cy="144016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Pulsante di azione: Avanti o successivo 10">
            <a:hlinkClick r:id="rId10" action="ppaction://hlinkfile"/>
            <a:extLst>
              <a:ext uri="{FF2B5EF4-FFF2-40B4-BE49-F238E27FC236}">
                <a16:creationId xmlns:a16="http://schemas.microsoft.com/office/drawing/2014/main" id="{83694C5B-4C7D-0C40-D2D2-516375876412}"/>
              </a:ext>
            </a:extLst>
          </p:cNvPr>
          <p:cNvSpPr/>
          <p:nvPr/>
        </p:nvSpPr>
        <p:spPr>
          <a:xfrm>
            <a:off x="3707904" y="2535746"/>
            <a:ext cx="216024" cy="144016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Pulsante di azione: Avanti o successivo 4">
            <a:hlinkClick r:id="rId11" action="ppaction://hlinkfile"/>
            <a:extLst>
              <a:ext uri="{FF2B5EF4-FFF2-40B4-BE49-F238E27FC236}">
                <a16:creationId xmlns:a16="http://schemas.microsoft.com/office/drawing/2014/main" id="{9F60CEC3-A137-4136-0FAA-90B9F609F1DB}"/>
              </a:ext>
            </a:extLst>
          </p:cNvPr>
          <p:cNvSpPr/>
          <p:nvPr/>
        </p:nvSpPr>
        <p:spPr>
          <a:xfrm>
            <a:off x="3707904" y="2751770"/>
            <a:ext cx="216024" cy="144016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Pulsante di azione: Avanti o successivo 11">
            <a:hlinkClick r:id="rId12" action="ppaction://hlinkfile"/>
            <a:extLst>
              <a:ext uri="{FF2B5EF4-FFF2-40B4-BE49-F238E27FC236}">
                <a16:creationId xmlns:a16="http://schemas.microsoft.com/office/drawing/2014/main" id="{F34D9D76-9268-C974-42B9-8AC68CFF2CE3}"/>
              </a:ext>
            </a:extLst>
          </p:cNvPr>
          <p:cNvSpPr/>
          <p:nvPr/>
        </p:nvSpPr>
        <p:spPr>
          <a:xfrm>
            <a:off x="3707904" y="2967794"/>
            <a:ext cx="216024" cy="144016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Pulsante di azione: Avanti o successivo 12">
            <a:hlinkClick r:id="rId13" action="ppaction://hlinkfile"/>
            <a:extLst>
              <a:ext uri="{FF2B5EF4-FFF2-40B4-BE49-F238E27FC236}">
                <a16:creationId xmlns:a16="http://schemas.microsoft.com/office/drawing/2014/main" id="{8000FC51-DEF6-ACBA-08C8-509347E5F72D}"/>
              </a:ext>
            </a:extLst>
          </p:cNvPr>
          <p:cNvSpPr/>
          <p:nvPr/>
        </p:nvSpPr>
        <p:spPr>
          <a:xfrm>
            <a:off x="3707904" y="3372606"/>
            <a:ext cx="216024" cy="144016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Pulsante di azione: Avanti o successivo 13">
            <a:hlinkClick r:id="rId14" action="ppaction://hlinkfile"/>
            <a:extLst>
              <a:ext uri="{FF2B5EF4-FFF2-40B4-BE49-F238E27FC236}">
                <a16:creationId xmlns:a16="http://schemas.microsoft.com/office/drawing/2014/main" id="{5FE9C360-694D-1F09-86E3-C2A5815EFD82}"/>
              </a:ext>
            </a:extLst>
          </p:cNvPr>
          <p:cNvSpPr/>
          <p:nvPr/>
        </p:nvSpPr>
        <p:spPr>
          <a:xfrm>
            <a:off x="3707904" y="3157218"/>
            <a:ext cx="216024" cy="144016"/>
          </a:xfrm>
          <a:prstGeom prst="actionButtonForwardNex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652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ce8ca438acd405bb8ed3a78ecbe130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odello PP Sandro 26_08_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 PP Sandro 26_08_16</Template>
  <TotalTime>0</TotalTime>
  <Words>2981</Words>
  <Application>Microsoft Macintosh PowerPoint</Application>
  <PresentationFormat>Presentazione su schermo (16:9)</PresentationFormat>
  <Paragraphs>273</Paragraphs>
  <Slides>48</Slides>
  <Notes>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48</vt:i4>
      </vt:variant>
    </vt:vector>
  </HeadingPairs>
  <TitlesOfParts>
    <vt:vector size="60" baseType="lpstr">
      <vt:lpstr>Aptos</vt:lpstr>
      <vt:lpstr>arial</vt:lpstr>
      <vt:lpstr>arial</vt:lpstr>
      <vt:lpstr>Calibri</vt:lpstr>
      <vt:lpstr>Century Schoolbook</vt:lpstr>
      <vt:lpstr>Nuptial BT</vt:lpstr>
      <vt:lpstr>Tahoma</vt:lpstr>
      <vt:lpstr>Times New Roman</vt:lpstr>
      <vt:lpstr>Wingdings</vt:lpstr>
      <vt:lpstr>Modello PP Sandro 26_08_16</vt:lpstr>
      <vt:lpstr>Immagine bitmap</vt:lpstr>
      <vt:lpstr>Picture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Tommaso</dc:creator>
  <cp:lastModifiedBy>Eliana Romano</cp:lastModifiedBy>
  <cp:revision>1462</cp:revision>
  <cp:lastPrinted>2017-04-01T06:01:41Z</cp:lastPrinted>
  <dcterms:created xsi:type="dcterms:W3CDTF">2012-05-10T15:54:33Z</dcterms:created>
  <dcterms:modified xsi:type="dcterms:W3CDTF">2024-11-19T15:38:39Z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13C4CB06-FD79-4803-8681-ACF2FE03B244</vt:lpwstr>
  </property>
  <property fmtid="{D5CDD505-2E9C-101B-9397-08002B2CF9AE}" pid="3" name="ArticulatePath">
    <vt:lpwstr>02ter Riun Per_art 35 Scuola_Zoom</vt:lpwstr>
  </property>
</Properties>
</file>